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35"/>
  </p:notesMasterIdLst>
  <p:sldIdLst>
    <p:sldId id="278" r:id="rId6"/>
    <p:sldId id="290" r:id="rId7"/>
    <p:sldId id="277" r:id="rId8"/>
    <p:sldId id="257566" r:id="rId9"/>
    <p:sldId id="257568" r:id="rId10"/>
    <p:sldId id="310" r:id="rId11"/>
    <p:sldId id="316" r:id="rId12"/>
    <p:sldId id="292" r:id="rId13"/>
    <p:sldId id="325" r:id="rId14"/>
    <p:sldId id="293" r:id="rId15"/>
    <p:sldId id="308" r:id="rId16"/>
    <p:sldId id="311" r:id="rId17"/>
    <p:sldId id="315" r:id="rId18"/>
    <p:sldId id="314" r:id="rId19"/>
    <p:sldId id="326" r:id="rId20"/>
    <p:sldId id="318" r:id="rId21"/>
    <p:sldId id="313" r:id="rId22"/>
    <p:sldId id="317" r:id="rId23"/>
    <p:sldId id="320" r:id="rId24"/>
    <p:sldId id="322" r:id="rId25"/>
    <p:sldId id="321" r:id="rId26"/>
    <p:sldId id="323" r:id="rId27"/>
    <p:sldId id="324" r:id="rId28"/>
    <p:sldId id="319" r:id="rId29"/>
    <p:sldId id="327" r:id="rId30"/>
    <p:sldId id="257571" r:id="rId31"/>
    <p:sldId id="257572" r:id="rId32"/>
    <p:sldId id="257564" r:id="rId33"/>
    <p:sldId id="257565" r:id="rId34"/>
  </p:sldIdLst>
  <p:sldSz cx="9144000" cy="5143500" type="screen16x9"/>
  <p:notesSz cx="6858000" cy="9144000"/>
  <p:custDataLst>
    <p:tags r:id="rId36"/>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D1CA"/>
    <a:srgbClr val="28D1C9"/>
    <a:srgbClr val="36D0C8"/>
    <a:srgbClr val="B0ECE9"/>
    <a:srgbClr val="8BE3DD"/>
    <a:srgbClr val="6BDAD2"/>
    <a:srgbClr val="E6E7E9"/>
    <a:srgbClr val="CDCED3"/>
    <a:srgbClr val="9D9FA8"/>
    <a:srgbClr val="6E70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6113B-5E9C-4304-BD4C-AB2C403F13D1}" v="3" dt="2021-11-16T11:19:30.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9"/>
  </p:normalViewPr>
  <p:slideViewPr>
    <p:cSldViewPr snapToGrid="0" snapToObjects="1" showGuides="1">
      <p:cViewPr varScale="1">
        <p:scale>
          <a:sx n="209" d="100"/>
          <a:sy n="209" d="100"/>
        </p:scale>
        <p:origin x="384" y="180"/>
      </p:cViewPr>
      <p:guideLst>
        <p:guide orient="horz" pos="323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Wells" userId="5a914edd-7204-4508-bc73-b7ad0d3eea03" providerId="ADAL" clId="{2C06113B-5E9C-4304-BD4C-AB2C403F13D1}"/>
    <pc:docChg chg="delSld">
      <pc:chgData name="Andy Wells" userId="5a914edd-7204-4508-bc73-b7ad0d3eea03" providerId="ADAL" clId="{2C06113B-5E9C-4304-BD4C-AB2C403F13D1}" dt="2021-11-16T11:19:27.982" v="0" actId="47"/>
      <pc:docMkLst>
        <pc:docMk/>
      </pc:docMkLst>
      <pc:sldChg chg="del">
        <pc:chgData name="Andy Wells" userId="5a914edd-7204-4508-bc73-b7ad0d3eea03" providerId="ADAL" clId="{2C06113B-5E9C-4304-BD4C-AB2C403F13D1}" dt="2021-11-16T11:19:27.982" v="0" actId="47"/>
        <pc:sldMkLst>
          <pc:docMk/>
          <pc:sldMk cId="276494584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0939D-D1B5-8D41-AD8D-A0B9CCA52200}" type="datetimeFigureOut">
              <a:rPr lang="en-GB" smtClean="0"/>
              <a:t>16/11/2021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E7E7-8933-2F43-B39C-04FF1681E8E7}" type="slidenum">
              <a:rPr lang="en-GB" smtClean="0"/>
              <a:t>‹#›</a:t>
            </a:fld>
            <a:endParaRPr lang="en-GB"/>
          </a:p>
        </p:txBody>
      </p:sp>
    </p:spTree>
    <p:extLst>
      <p:ext uri="{BB962C8B-B14F-4D97-AF65-F5344CB8AC3E}">
        <p14:creationId xmlns:p14="http://schemas.microsoft.com/office/powerpoint/2010/main" val="146577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E7E7-8933-2F43-B39C-04FF1681E8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5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Dave Cooke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Dave Cooke is an independent consultant specialising in resilience, business continuity and crisis management and he chairs the IWFM Risk and Business Continuity SIG.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Dave spent over 30 years working for the BBC’s International News Division and headed their Facilities Management function before specialising in security, business continuity and risk management. He was head of Business Continuity and Risk Management for BBC Global news with responsibilities for maintaining staff safety and programme output in their multi-media news operations in the UK and 90 countries around the world.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More recently Dave has been working with clients across industry sectors to help them responded effectively to the Coronavirus pandemic and adapt their continuity plans to meet the current challenges.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Dave is a Fellow of the IWFM, a member of the Business Continuity Institute and holds Board certifications in Business Continuity and Security. Dave is also a member of the British Standard Institute’s Continuity and Resilience Committee and Board member of the UK Security Commonwealth.</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Jon Newson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Jon has worked both in the UK and internationally, as a change manager, bringing about smooth transitions through effective communication and stakeholder engagement for facilities organisations.  As deputy chair of the IWFM Risk Management and Business Continuity Special Interest Group, he co-authored the new IWFM Good Practice Guide for Risk Management. Jon’s client list over his 25 years facilities experience includes Macro, RBS, HMRC, EY, Sainsburys, 2012 CLM, Emaar (Dubai) and </a:t>
            </a:r>
            <a:r>
              <a:rPr lang="en-GB" sz="1200" kern="1200" dirty="0" err="1">
                <a:solidFill>
                  <a:schemeClr val="tx1"/>
                </a:solidFill>
                <a:effectLst/>
                <a:latin typeface="+mn-lt"/>
                <a:ea typeface="+mn-ea"/>
                <a:cs typeface="+mn-cs"/>
              </a:rPr>
              <a:t>Digiplex</a:t>
            </a:r>
            <a:r>
              <a:rPr lang="en-GB" sz="1200" kern="1200" dirty="0">
                <a:solidFill>
                  <a:schemeClr val="tx1"/>
                </a:solidFill>
                <a:effectLst/>
                <a:latin typeface="+mn-lt"/>
                <a:ea typeface="+mn-ea"/>
                <a:cs typeface="+mn-cs"/>
              </a:rPr>
              <a:t> (Scandinavia).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Jon recently worked with Oxfordshire County Council to successfully recover and redesign a facilities engineering and maintenance service, changing from an outsourced model to a self-delivery organisation, on the collapse of Carillion.  Recruiting, building processes and delivering transition within a two-week time frame to support business continuity for Oxfordshire County Council services, including implementation of a CAFM system as a reactive service initially within two days.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Currently he is applying his experience and thinking to the effects of the covid-19 pandemic and the challenges facing organisations, including the recovery phase.</a:t>
            </a:r>
          </a:p>
          <a:p>
            <a:endParaRPr lang="en-GB" dirty="0"/>
          </a:p>
          <a:p>
            <a:r>
              <a:rPr lang="en-GB" dirty="0"/>
              <a:t> </a:t>
            </a:r>
            <a:r>
              <a:rPr lang="en-GB" b="1" dirty="0"/>
              <a:t>Sofie Hooper</a:t>
            </a:r>
          </a:p>
          <a:p>
            <a:endParaRPr lang="en-GB" dirty="0"/>
          </a:p>
          <a:p>
            <a:r>
              <a:rPr lang="en-GB" dirty="0"/>
              <a:t>Sofie leads on the IWFM’s wider policy and public affairs work, helping to raise the voice of the Institute, its members and the wider workplace and facilities management sector. She translates best practice into policy objectives and engages with stakeholders to ensure best practice is taken on board and any concerns affecting workplace and facilities professionals are mitigated.</a:t>
            </a:r>
          </a:p>
          <a:p>
            <a:r>
              <a:rPr lang="en-GB" dirty="0"/>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36A81-9834-4A79-A69F-9687F89AD53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err="1"/>
              <a:t>Oseland</a:t>
            </a:r>
            <a:r>
              <a:rPr lang="en-GB"/>
              <a:t> and Burton (2012) developed a methodology to help predict the potential gain in worker productivity that can be expected </a:t>
            </a:r>
            <a:r>
              <a:rPr lang="en-US"/>
              <a:t>following workplace design improvements. Focused on environmental factors (i.e. independent variables)</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As such, there is no tangible tool to assist workplace professionals in making major decisions regarding changes to their workplace environment, using independent and dependent variables </a:t>
            </a:r>
          </a:p>
        </p:txBody>
      </p:sp>
      <p:sp>
        <p:nvSpPr>
          <p:cNvPr id="4" name="Slide Number Placeholder 3"/>
          <p:cNvSpPr>
            <a:spLocks noGrp="1"/>
          </p:cNvSpPr>
          <p:nvPr>
            <p:ph type="sldNum" sz="quarter" idx="10"/>
          </p:nvPr>
        </p:nvSpPr>
        <p:spPr/>
        <p:txBody>
          <a:bodyPr/>
          <a:lstStyle/>
          <a:p>
            <a:fld id="{60E382E2-922C-4909-ACD3-11D4F3B0164E}" type="slidenum">
              <a:rPr lang="en-GB" smtClean="0"/>
              <a:t>6</a:t>
            </a:fld>
            <a:endParaRPr lang="en-GB"/>
          </a:p>
        </p:txBody>
      </p:sp>
    </p:spTree>
    <p:extLst>
      <p:ext uri="{BB962C8B-B14F-4D97-AF65-F5344CB8AC3E}">
        <p14:creationId xmlns:p14="http://schemas.microsoft.com/office/powerpoint/2010/main" val="338552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36A81-9834-4A79-A69F-9687F89AD53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86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36A81-9834-4A79-A69F-9687F89AD53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73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36A81-9834-4A79-A69F-9687F89AD53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38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E7E7-8933-2F43-B39C-04FF1681E8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527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BE907-2931-CF46-8979-F6B698C8F99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1" y="1189713"/>
            <a:ext cx="6116400" cy="2116688"/>
          </a:xfrm>
        </p:spPr>
        <p:txBody>
          <a:bodyPr/>
          <a:lstStyle>
            <a:lvl1pPr marL="0" indent="0">
              <a:spcBef>
                <a:spcPts val="0"/>
              </a:spcBef>
              <a:buFontTx/>
              <a:buNone/>
              <a:defRPr sz="2400" b="1">
                <a:solidFill>
                  <a:schemeClr val="tx1"/>
                </a:solidFill>
              </a:defRPr>
            </a:lvl1pPr>
            <a:lvl2pPr marL="0" indent="0">
              <a:spcBef>
                <a:spcPts val="600"/>
              </a:spcBef>
              <a:buFontTx/>
              <a:buNone/>
              <a:defRPr b="0">
                <a:solidFill>
                  <a:schemeClr val="tx1"/>
                </a:solidFill>
              </a:defRPr>
            </a:lvl2pPr>
          </a:lstStyle>
          <a:p>
            <a:pPr lvl="0"/>
            <a:r>
              <a:rPr lang="en-US" dirty="0"/>
              <a:t>[Title slide]</a:t>
            </a:r>
          </a:p>
          <a:p>
            <a:pPr lvl="1"/>
            <a:r>
              <a:rPr lang="en-US" dirty="0"/>
              <a:t>Second level</a:t>
            </a:r>
            <a:endParaRPr lang="en-GB" dirty="0"/>
          </a:p>
        </p:txBody>
      </p:sp>
      <p:pic>
        <p:nvPicPr>
          <p:cNvPr id="7" name="Picture 6">
            <a:extLst>
              <a:ext uri="{FF2B5EF4-FFF2-40B4-BE49-F238E27FC236}">
                <a16:creationId xmlns:a16="http://schemas.microsoft.com/office/drawing/2014/main" id="{86C63BFD-403B-8846-9D97-5B5647E4E7CE}"/>
              </a:ext>
            </a:extLst>
          </p:cNvPr>
          <p:cNvPicPr>
            <a:picLocks noChangeAspect="1"/>
          </p:cNvPicPr>
          <p:nvPr userDrawn="1"/>
        </p:nvPicPr>
        <p:blipFill>
          <a:blip r:embed="rId3"/>
          <a:stretch>
            <a:fillRect/>
          </a:stretch>
        </p:blipFill>
        <p:spPr>
          <a:xfrm>
            <a:off x="468313" y="3916572"/>
            <a:ext cx="1476000" cy="788548"/>
          </a:xfrm>
          <a:prstGeom prst="rect">
            <a:avLst/>
          </a:prstGeom>
        </p:spPr>
      </p:pic>
    </p:spTree>
    <p:extLst>
      <p:ext uri="{BB962C8B-B14F-4D97-AF65-F5344CB8AC3E}">
        <p14:creationId xmlns:p14="http://schemas.microsoft.com/office/powerpoint/2010/main" val="3405782468"/>
      </p:ext>
    </p:extLst>
  </p:cSld>
  <p:clrMapOvr>
    <a:masterClrMapping/>
  </p:clrMapOvr>
  <p:extLst>
    <p:ext uri="{DCECCB84-F9BA-43D5-87BE-67443E8EF086}">
      <p15:sldGuideLst xmlns:p15="http://schemas.microsoft.com/office/powerpoint/2012/main">
        <p15:guide id="1" orient="horz" pos="770" userDrawn="1">
          <p15:clr>
            <a:srgbClr val="FBAE40"/>
          </p15:clr>
        </p15:guide>
        <p15:guide id="2" orient="horz" pos="27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01FB-5725-B845-9EDB-8C4B7685EC2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222375"/>
            <a:ext cx="4032251" cy="2116688"/>
          </a:xfrm>
        </p:spPr>
        <p:txBody>
          <a:bodyPr/>
          <a:lstStyle>
            <a:lvl1pPr marL="0" indent="0">
              <a:spcBef>
                <a:spcPts val="0"/>
              </a:spcBef>
              <a:buFontTx/>
              <a:buNone/>
              <a:defRPr sz="1300" b="0">
                <a:solidFill>
                  <a:schemeClr val="tx1"/>
                </a:solidFill>
              </a:defRPr>
            </a:lvl1pPr>
            <a:lvl2pPr marL="0" indent="0">
              <a:spcBef>
                <a:spcPts val="900"/>
              </a:spcBef>
              <a:buFontTx/>
              <a:buNone/>
              <a:defRPr b="0">
                <a:solidFill>
                  <a:schemeClr val="tx1"/>
                </a:solidFill>
              </a:defRPr>
            </a:lvl2pPr>
          </a:lstStyle>
          <a:p>
            <a:pPr lvl="0"/>
            <a:r>
              <a:rPr lang="en-US" dirty="0"/>
              <a:t>[End slide]</a:t>
            </a:r>
          </a:p>
          <a:p>
            <a:pPr lvl="1"/>
            <a:r>
              <a:rPr lang="en-US" dirty="0"/>
              <a:t>Second level</a:t>
            </a:r>
            <a:endParaRPr lang="en-GB" dirty="0"/>
          </a:p>
        </p:txBody>
      </p:sp>
      <p:pic>
        <p:nvPicPr>
          <p:cNvPr id="7" name="Picture 6">
            <a:extLst>
              <a:ext uri="{FF2B5EF4-FFF2-40B4-BE49-F238E27FC236}">
                <a16:creationId xmlns:a16="http://schemas.microsoft.com/office/drawing/2014/main" id="{CD420A37-BFF0-8941-BC39-ECDA7C3715DA}"/>
              </a:ext>
            </a:extLst>
          </p:cNvPr>
          <p:cNvPicPr>
            <a:picLocks noChangeAspect="1"/>
          </p:cNvPicPr>
          <p:nvPr userDrawn="1"/>
        </p:nvPicPr>
        <p:blipFill>
          <a:blip r:embed="rId3"/>
          <a:stretch>
            <a:fillRect/>
          </a:stretch>
        </p:blipFill>
        <p:spPr>
          <a:xfrm>
            <a:off x="468313" y="3916572"/>
            <a:ext cx="1476000" cy="788548"/>
          </a:xfrm>
          <a:prstGeom prst="rect">
            <a:avLst/>
          </a:prstGeom>
        </p:spPr>
      </p:pic>
    </p:spTree>
    <p:extLst>
      <p:ext uri="{BB962C8B-B14F-4D97-AF65-F5344CB8AC3E}">
        <p14:creationId xmlns:p14="http://schemas.microsoft.com/office/powerpoint/2010/main" val="656440356"/>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127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891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BE907-2931-CF46-8979-F6B698C8F9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1" y="1189714"/>
            <a:ext cx="6116400" cy="2116688"/>
          </a:xfrm>
        </p:spPr>
        <p:txBody>
          <a:bodyPr/>
          <a:lstStyle>
            <a:lvl1pPr marL="0" indent="0">
              <a:spcBef>
                <a:spcPts val="0"/>
              </a:spcBef>
              <a:buFontTx/>
              <a:buNone/>
              <a:defRPr sz="2400" b="1">
                <a:solidFill>
                  <a:schemeClr val="tx1"/>
                </a:solidFill>
              </a:defRPr>
            </a:lvl1pPr>
            <a:lvl2pPr marL="0" indent="0">
              <a:spcBef>
                <a:spcPts val="600"/>
              </a:spcBef>
              <a:buFontTx/>
              <a:buNone/>
              <a:defRPr b="0">
                <a:solidFill>
                  <a:schemeClr val="tx1"/>
                </a:solidFill>
              </a:defRPr>
            </a:lvl2pPr>
          </a:lstStyle>
          <a:p>
            <a:pPr lvl="0"/>
            <a:r>
              <a:rPr lang="en-US"/>
              <a:t>[Title slide]</a:t>
            </a:r>
          </a:p>
          <a:p>
            <a:pPr lvl="1"/>
            <a:r>
              <a:rPr lang="en-US"/>
              <a:t>Second level</a:t>
            </a:r>
            <a:endParaRPr lang="en-GB"/>
          </a:p>
        </p:txBody>
      </p:sp>
      <p:pic>
        <p:nvPicPr>
          <p:cNvPr id="7" name="Picture 6">
            <a:extLst>
              <a:ext uri="{FF2B5EF4-FFF2-40B4-BE49-F238E27FC236}">
                <a16:creationId xmlns:a16="http://schemas.microsoft.com/office/drawing/2014/main" id="{86C63BFD-403B-8846-9D97-5B5647E4E7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8313" y="3916572"/>
            <a:ext cx="1476000" cy="788548"/>
          </a:xfrm>
          <a:prstGeom prst="rect">
            <a:avLst/>
          </a:prstGeom>
        </p:spPr>
      </p:pic>
    </p:spTree>
    <p:extLst>
      <p:ext uri="{BB962C8B-B14F-4D97-AF65-F5344CB8AC3E}">
        <p14:creationId xmlns:p14="http://schemas.microsoft.com/office/powerpoint/2010/main" val="30302078"/>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4D331B-7DA0-E74C-B151-B4565BE2CD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lvl1pPr>
              <a:defRPr>
                <a:solidFill>
                  <a:schemeClr val="bg1"/>
                </a:solidFill>
              </a:defRPr>
            </a:lvl1pPr>
          </a:lstStyle>
          <a:p>
            <a:fld id="{9B2906C8-311F-2E42-8450-C27E8DB59718}" type="slidenum">
              <a:rPr lang="en-GB" smtClean="0"/>
              <a:pPr/>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3" y="390525"/>
            <a:ext cx="8243888" cy="618874"/>
          </a:xfrm>
        </p:spPr>
        <p:txBody>
          <a:bodyPr/>
          <a:lstStyle>
            <a:lvl1pPr marL="0" indent="0">
              <a:spcBef>
                <a:spcPts val="0"/>
              </a:spcBef>
              <a:buFontTx/>
              <a:buNone/>
              <a:defRPr sz="1800" b="1">
                <a:solidFill>
                  <a:schemeClr val="bg1"/>
                </a:solidFill>
              </a:defRPr>
            </a:lvl1pPr>
            <a:lvl2pPr marL="0" indent="0">
              <a:spcBef>
                <a:spcPts val="0"/>
              </a:spcBef>
              <a:buFontTx/>
              <a:buNone/>
              <a:defRPr b="1">
                <a:solidFill>
                  <a:schemeClr val="bg1"/>
                </a:solidFill>
              </a:defRPr>
            </a:lvl2pPr>
          </a:lstStyle>
          <a:p>
            <a:pPr lvl="0"/>
            <a:r>
              <a:rPr lang="en-US"/>
              <a:t>[Agenda]</a:t>
            </a:r>
          </a:p>
          <a:p>
            <a:pPr lvl="1"/>
            <a:r>
              <a:rPr lang="en-US"/>
              <a:t>Second level</a:t>
            </a:r>
            <a:endParaRPr lang="en-GB"/>
          </a:p>
        </p:txBody>
      </p:sp>
      <p:pic>
        <p:nvPicPr>
          <p:cNvPr id="7" name="Picture 6">
            <a:extLst>
              <a:ext uri="{FF2B5EF4-FFF2-40B4-BE49-F238E27FC236}">
                <a16:creationId xmlns:a16="http://schemas.microsoft.com/office/drawing/2014/main" id="{3E0A137A-D153-C644-AC85-EFD935B081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1488" y="4684838"/>
            <a:ext cx="571120" cy="187200"/>
          </a:xfrm>
          <a:prstGeom prst="rect">
            <a:avLst/>
          </a:prstGeom>
        </p:spPr>
      </p:pic>
    </p:spTree>
    <p:extLst>
      <p:ext uri="{BB962C8B-B14F-4D97-AF65-F5344CB8AC3E}">
        <p14:creationId xmlns:p14="http://schemas.microsoft.com/office/powerpoint/2010/main" val="4199055813"/>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rgbClr val="28D1C9"/>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1" y="1208764"/>
            <a:ext cx="6116400" cy="2116688"/>
          </a:xfrm>
        </p:spPr>
        <p:txBody>
          <a:bodyPr/>
          <a:lstStyle>
            <a:lvl1pPr marL="0" indent="0">
              <a:spcBef>
                <a:spcPts val="0"/>
              </a:spcBef>
              <a:buFontTx/>
              <a:buNone/>
              <a:defRPr sz="1800" b="0">
                <a:solidFill>
                  <a:schemeClr val="bg1"/>
                </a:solidFill>
              </a:defRPr>
            </a:lvl1pPr>
            <a:lvl2pPr marL="0" indent="0">
              <a:spcBef>
                <a:spcPts val="600"/>
              </a:spcBef>
              <a:buFontTx/>
              <a:buNone/>
              <a:defRPr b="0">
                <a:solidFill>
                  <a:schemeClr val="tx1"/>
                </a:solidFill>
              </a:defRPr>
            </a:lvl2pPr>
          </a:lstStyle>
          <a:p>
            <a:pPr lvl="0"/>
            <a:r>
              <a:rPr lang="en-US"/>
              <a:t>[Statement slide] Highlight required text by manually applying bold and dark blue</a:t>
            </a:r>
            <a:endParaRPr lang="en-GB"/>
          </a:p>
        </p:txBody>
      </p:sp>
      <p:pic>
        <p:nvPicPr>
          <p:cNvPr id="6" name="Picture 5">
            <a:extLst>
              <a:ext uri="{FF2B5EF4-FFF2-40B4-BE49-F238E27FC236}">
                <a16:creationId xmlns:a16="http://schemas.microsoft.com/office/drawing/2014/main" id="{66D17E83-F449-8640-A3DB-01C51AD9FD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487" y="4684418"/>
            <a:ext cx="572400" cy="187620"/>
          </a:xfrm>
          <a:prstGeom prst="rect">
            <a:avLst/>
          </a:prstGeom>
        </p:spPr>
      </p:pic>
    </p:spTree>
    <p:extLst>
      <p:ext uri="{BB962C8B-B14F-4D97-AF65-F5344CB8AC3E}">
        <p14:creationId xmlns:p14="http://schemas.microsoft.com/office/powerpoint/2010/main" val="2459640826"/>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v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E79AB-A4F5-7347-B800-E0C83AE827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199239"/>
            <a:ext cx="6116400" cy="2116688"/>
          </a:xfrm>
        </p:spPr>
        <p:txBody>
          <a:bodyPr/>
          <a:lstStyle>
            <a:lvl1pPr marL="0" indent="0">
              <a:spcBef>
                <a:spcPts val="0"/>
              </a:spcBef>
              <a:buFontTx/>
              <a:buNone/>
              <a:defRPr sz="2100" b="1">
                <a:solidFill>
                  <a:schemeClr val="tx1"/>
                </a:solidFill>
              </a:defRPr>
            </a:lvl1pPr>
            <a:lvl2pPr marL="0" indent="0">
              <a:spcBef>
                <a:spcPts val="600"/>
              </a:spcBef>
              <a:buFontTx/>
              <a:buNone/>
              <a:defRPr b="0">
                <a:solidFill>
                  <a:schemeClr val="tx1"/>
                </a:solidFill>
              </a:defRPr>
            </a:lvl2pPr>
          </a:lstStyle>
          <a:p>
            <a:pPr lvl="0"/>
            <a:r>
              <a:rPr lang="en-US"/>
              <a:t>[Divider slide v1]</a:t>
            </a:r>
          </a:p>
          <a:p>
            <a:pPr lvl="1"/>
            <a:r>
              <a:rPr lang="en-US"/>
              <a:t>Second level</a:t>
            </a:r>
            <a:endParaRPr lang="en-GB"/>
          </a:p>
        </p:txBody>
      </p:sp>
      <p:pic>
        <p:nvPicPr>
          <p:cNvPr id="8" name="Picture 7">
            <a:extLst>
              <a:ext uri="{FF2B5EF4-FFF2-40B4-BE49-F238E27FC236}">
                <a16:creationId xmlns:a16="http://schemas.microsoft.com/office/drawing/2014/main" id="{50529F0A-C02A-A24D-AC8A-E2B3DB780E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1487" y="4684418"/>
            <a:ext cx="572400" cy="187620"/>
          </a:xfrm>
          <a:prstGeom prst="rect">
            <a:avLst/>
          </a:prstGeom>
        </p:spPr>
      </p:pic>
    </p:spTree>
    <p:extLst>
      <p:ext uri="{BB962C8B-B14F-4D97-AF65-F5344CB8AC3E}">
        <p14:creationId xmlns:p14="http://schemas.microsoft.com/office/powerpoint/2010/main" val="3226351084"/>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7527D-11F7-B84A-AE89-C820388821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3" y="1199239"/>
            <a:ext cx="6119813" cy="2116688"/>
          </a:xfrm>
        </p:spPr>
        <p:txBody>
          <a:bodyPr/>
          <a:lstStyle>
            <a:lvl1pPr marL="0" indent="0">
              <a:spcBef>
                <a:spcPts val="0"/>
              </a:spcBef>
              <a:buFontTx/>
              <a:buNone/>
              <a:defRPr sz="2100" b="1">
                <a:solidFill>
                  <a:schemeClr val="bg2"/>
                </a:solidFill>
              </a:defRPr>
            </a:lvl1pPr>
            <a:lvl2pPr marL="0" indent="0">
              <a:spcBef>
                <a:spcPts val="600"/>
              </a:spcBef>
              <a:buFontTx/>
              <a:buNone/>
              <a:defRPr b="0">
                <a:solidFill>
                  <a:schemeClr val="bg2"/>
                </a:solidFill>
              </a:defRPr>
            </a:lvl2pPr>
          </a:lstStyle>
          <a:p>
            <a:pPr lvl="0"/>
            <a:r>
              <a:rPr lang="en-US"/>
              <a:t>[Divider slide v2]</a:t>
            </a:r>
          </a:p>
          <a:p>
            <a:pPr lvl="1"/>
            <a:r>
              <a:rPr lang="en-US"/>
              <a:t>Second level</a:t>
            </a:r>
            <a:endParaRPr lang="en-GB"/>
          </a:p>
        </p:txBody>
      </p:sp>
      <p:pic>
        <p:nvPicPr>
          <p:cNvPr id="7" name="Picture 6">
            <a:extLst>
              <a:ext uri="{FF2B5EF4-FFF2-40B4-BE49-F238E27FC236}">
                <a16:creationId xmlns:a16="http://schemas.microsoft.com/office/drawing/2014/main" id="{1AB71B16-D244-CC4D-9797-C6DEEA49C6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1488" y="4684838"/>
            <a:ext cx="571120" cy="187200"/>
          </a:xfrm>
          <a:prstGeom prst="rect">
            <a:avLst/>
          </a:prstGeom>
        </p:spPr>
      </p:pic>
    </p:spTree>
    <p:extLst>
      <p:ext uri="{BB962C8B-B14F-4D97-AF65-F5344CB8AC3E}">
        <p14:creationId xmlns:p14="http://schemas.microsoft.com/office/powerpoint/2010/main" val="676015364"/>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0" y="1223964"/>
            <a:ext cx="612000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3" y="390525"/>
            <a:ext cx="6119813"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[Title and content]</a:t>
            </a:r>
          </a:p>
          <a:p>
            <a:pPr lvl="1"/>
            <a:r>
              <a:rPr lang="en-US"/>
              <a:t>Second level</a:t>
            </a:r>
            <a:endParaRPr lang="en-GB"/>
          </a:p>
        </p:txBody>
      </p:sp>
    </p:spTree>
    <p:extLst>
      <p:ext uri="{BB962C8B-B14F-4D97-AF65-F5344CB8AC3E}">
        <p14:creationId xmlns:p14="http://schemas.microsoft.com/office/powerpoint/2010/main" val="1575930811"/>
      </p:ext>
    </p:extLst>
  </p:cSld>
  <p:clrMapOvr>
    <a:masterClrMapping/>
  </p:clrMapOvr>
  <p:extLst>
    <p:ext uri="{DCECCB84-F9BA-43D5-87BE-67443E8EF086}">
      <p15:sldGuideLst xmlns:p15="http://schemas.microsoft.com/office/powerpoint/2012/main">
        <p15:guide id="1" orient="horz" pos="770">
          <p15:clr>
            <a:srgbClr val="FBAE40"/>
          </p15:clr>
        </p15:guide>
        <p15:guide id="4" orient="horz" pos="2768">
          <p15:clr>
            <a:srgbClr val="FBAE40"/>
          </p15:clr>
        </p15:guide>
        <p15:guide id="5" pos="415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2" y="1223964"/>
            <a:ext cx="403225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3" y="390525"/>
            <a:ext cx="8243888"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[Two content]</a:t>
            </a:r>
          </a:p>
          <a:p>
            <a:pPr lvl="1"/>
            <a:r>
              <a:rPr lang="en-US"/>
              <a:t>Second level</a:t>
            </a:r>
            <a:endParaRPr lang="en-GB"/>
          </a:p>
        </p:txBody>
      </p:sp>
      <p:sp>
        <p:nvSpPr>
          <p:cNvPr id="5" name="Content Placeholder 2">
            <a:extLst>
              <a:ext uri="{FF2B5EF4-FFF2-40B4-BE49-F238E27FC236}">
                <a16:creationId xmlns:a16="http://schemas.microsoft.com/office/drawing/2014/main" id="{90AF1F2F-D494-8341-985C-31DC1B2E79DE}"/>
              </a:ext>
            </a:extLst>
          </p:cNvPr>
          <p:cNvSpPr>
            <a:spLocks noGrp="1"/>
          </p:cNvSpPr>
          <p:nvPr>
            <p:ph idx="14"/>
          </p:nvPr>
        </p:nvSpPr>
        <p:spPr>
          <a:xfrm>
            <a:off x="4679951" y="1223964"/>
            <a:ext cx="403225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3765777"/>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4D331B-7DA0-E74C-B151-B4565BE2CDA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67737" y="4770501"/>
            <a:ext cx="288926" cy="190798"/>
          </a:xfrm>
        </p:spPr>
        <p:txBody>
          <a:bodyPr/>
          <a:lstStyle>
            <a:lvl1pPr>
              <a:defRPr>
                <a:solidFill>
                  <a:schemeClr val="bg1"/>
                </a:solidFill>
              </a:defRPr>
            </a:lvl1pPr>
          </a:lstStyle>
          <a:p>
            <a:fld id="{9B2906C8-311F-2E42-8450-C27E8DB59718}" type="slidenum">
              <a:rPr lang="en-GB" smtClean="0"/>
              <a:pPr/>
              <a:t>‹#›</a:t>
            </a:fld>
            <a:endParaRPr lang="en-GB" dirty="0"/>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5"/>
            <a:ext cx="8243888" cy="618874"/>
          </a:xfrm>
        </p:spPr>
        <p:txBody>
          <a:bodyPr/>
          <a:lstStyle>
            <a:lvl1pPr marL="0" indent="0">
              <a:spcBef>
                <a:spcPts val="0"/>
              </a:spcBef>
              <a:buFontTx/>
              <a:buNone/>
              <a:defRPr sz="1800" b="1">
                <a:solidFill>
                  <a:schemeClr val="bg1"/>
                </a:solidFill>
              </a:defRPr>
            </a:lvl1pPr>
            <a:lvl2pPr marL="0" indent="0">
              <a:spcBef>
                <a:spcPts val="0"/>
              </a:spcBef>
              <a:buFontTx/>
              <a:buNone/>
              <a:defRPr b="1">
                <a:solidFill>
                  <a:schemeClr val="bg1"/>
                </a:solidFill>
              </a:defRPr>
            </a:lvl2pPr>
          </a:lstStyle>
          <a:p>
            <a:pPr lvl="0"/>
            <a:r>
              <a:rPr lang="en-US" dirty="0"/>
              <a:t>[Agenda]</a:t>
            </a:r>
          </a:p>
          <a:p>
            <a:pPr lvl="1"/>
            <a:r>
              <a:rPr lang="en-US" dirty="0"/>
              <a:t>Second level</a:t>
            </a:r>
            <a:endParaRPr lang="en-GB" dirty="0"/>
          </a:p>
        </p:txBody>
      </p:sp>
      <p:pic>
        <p:nvPicPr>
          <p:cNvPr id="7" name="Picture 6">
            <a:extLst>
              <a:ext uri="{FF2B5EF4-FFF2-40B4-BE49-F238E27FC236}">
                <a16:creationId xmlns:a16="http://schemas.microsoft.com/office/drawing/2014/main" id="{3E0A137A-D153-C644-AC85-EFD935B08108}"/>
              </a:ext>
            </a:extLst>
          </p:cNvPr>
          <p:cNvPicPr>
            <a:picLocks noChangeAspect="1"/>
          </p:cNvPicPr>
          <p:nvPr userDrawn="1"/>
        </p:nvPicPr>
        <p:blipFill>
          <a:blip r:embed="rId3"/>
          <a:stretch>
            <a:fillRect/>
          </a:stretch>
        </p:blipFill>
        <p:spPr>
          <a:xfrm>
            <a:off x="471487" y="4684838"/>
            <a:ext cx="571120" cy="187200"/>
          </a:xfrm>
          <a:prstGeom prst="rect">
            <a:avLst/>
          </a:prstGeom>
        </p:spPr>
      </p:pic>
    </p:spTree>
    <p:extLst>
      <p:ext uri="{BB962C8B-B14F-4D97-AF65-F5344CB8AC3E}">
        <p14:creationId xmlns:p14="http://schemas.microsoft.com/office/powerpoint/2010/main" val="1490656058"/>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9B5B8D9-90E9-BF4D-B710-11A72F48B94B}"/>
              </a:ext>
            </a:extLst>
          </p:cNvPr>
          <p:cNvSpPr>
            <a:spLocks noGrp="1"/>
          </p:cNvSpPr>
          <p:nvPr>
            <p:ph idx="16" hasCustomPrompt="1"/>
          </p:nvPr>
        </p:nvSpPr>
        <p:spPr>
          <a:xfrm>
            <a:off x="4679950" y="0"/>
            <a:ext cx="4464050" cy="5143500"/>
          </a:xfrm>
        </p:spPr>
        <p:txBody>
          <a:bodyPr/>
          <a:lstStyle>
            <a:lvl1pPr marL="0" indent="0">
              <a:buNone/>
              <a:defRPr/>
            </a:lvl1pPr>
          </a:lstStyle>
          <a:p>
            <a:pPr lvl="0"/>
            <a:r>
              <a:rPr lang="en-US"/>
              <a:t>Only use this placeholder for </a:t>
            </a:r>
            <a:r>
              <a:rPr lang="en-GB"/>
              <a:t>a table, chart, Smart Art graphic, picture or movie by simply clicking on the relevant icon within the placeholder. </a:t>
            </a:r>
            <a:r>
              <a:rPr lang="en-US"/>
              <a:t>Strictly no body copy.</a:t>
            </a:r>
          </a:p>
        </p:txBody>
      </p:sp>
      <p:sp>
        <p:nvSpPr>
          <p:cNvPr id="3" name="Content Placeholder 2"/>
          <p:cNvSpPr>
            <a:spLocks noGrp="1"/>
          </p:cNvSpPr>
          <p:nvPr>
            <p:ph idx="1"/>
          </p:nvPr>
        </p:nvSpPr>
        <p:spPr>
          <a:xfrm>
            <a:off x="468312" y="1223964"/>
            <a:ext cx="403225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5"/>
            <a:ext cx="4032250"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[Text and image]</a:t>
            </a:r>
          </a:p>
          <a:p>
            <a:pPr lvl="1"/>
            <a:r>
              <a:rPr lang="en-US"/>
              <a:t>Second level</a:t>
            </a:r>
            <a:endParaRPr lang="en-GB"/>
          </a:p>
        </p:txBody>
      </p:sp>
    </p:spTree>
    <p:extLst>
      <p:ext uri="{BB962C8B-B14F-4D97-AF65-F5344CB8AC3E}">
        <p14:creationId xmlns:p14="http://schemas.microsoft.com/office/powerpoint/2010/main" val="3731045737"/>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3" y="390525"/>
            <a:ext cx="8243888"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[Title only]</a:t>
            </a:r>
          </a:p>
          <a:p>
            <a:pPr lvl="1"/>
            <a:r>
              <a:rPr lang="en-US"/>
              <a:t>Second level</a:t>
            </a:r>
            <a:endParaRPr lang="en-GB"/>
          </a:p>
        </p:txBody>
      </p:sp>
    </p:spTree>
    <p:extLst>
      <p:ext uri="{BB962C8B-B14F-4D97-AF65-F5344CB8AC3E}">
        <p14:creationId xmlns:p14="http://schemas.microsoft.com/office/powerpoint/2010/main" val="546445787"/>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4" orient="horz" pos="2768">
          <p15:clr>
            <a:srgbClr val="FBAE40"/>
          </p15:clr>
        </p15:guide>
        <p15:guide id="5" pos="29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E01FB-5725-B845-9EDB-8C4B7685EC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222375"/>
            <a:ext cx="4032251" cy="2116688"/>
          </a:xfrm>
        </p:spPr>
        <p:txBody>
          <a:bodyPr/>
          <a:lstStyle>
            <a:lvl1pPr marL="0" indent="0">
              <a:spcBef>
                <a:spcPts val="0"/>
              </a:spcBef>
              <a:buFontTx/>
              <a:buNone/>
              <a:defRPr sz="1300" b="0">
                <a:solidFill>
                  <a:schemeClr val="tx1"/>
                </a:solidFill>
              </a:defRPr>
            </a:lvl1pPr>
            <a:lvl2pPr marL="0" indent="0">
              <a:spcBef>
                <a:spcPts val="900"/>
              </a:spcBef>
              <a:buFontTx/>
              <a:buNone/>
              <a:defRPr b="0">
                <a:solidFill>
                  <a:schemeClr val="tx1"/>
                </a:solidFill>
              </a:defRPr>
            </a:lvl2pPr>
          </a:lstStyle>
          <a:p>
            <a:pPr lvl="0"/>
            <a:r>
              <a:rPr lang="en-US"/>
              <a:t>[End slide]</a:t>
            </a:r>
          </a:p>
          <a:p>
            <a:pPr lvl="1"/>
            <a:r>
              <a:rPr lang="en-US"/>
              <a:t>Second level</a:t>
            </a:r>
            <a:endParaRPr lang="en-GB"/>
          </a:p>
        </p:txBody>
      </p:sp>
      <p:pic>
        <p:nvPicPr>
          <p:cNvPr id="7" name="Picture 6">
            <a:extLst>
              <a:ext uri="{FF2B5EF4-FFF2-40B4-BE49-F238E27FC236}">
                <a16:creationId xmlns:a16="http://schemas.microsoft.com/office/drawing/2014/main" id="{CD420A37-BFF0-8941-BC39-ECDA7C3715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8313" y="3916572"/>
            <a:ext cx="1476000" cy="788548"/>
          </a:xfrm>
          <a:prstGeom prst="rect">
            <a:avLst/>
          </a:prstGeom>
        </p:spPr>
      </p:pic>
    </p:spTree>
    <p:extLst>
      <p:ext uri="{BB962C8B-B14F-4D97-AF65-F5344CB8AC3E}">
        <p14:creationId xmlns:p14="http://schemas.microsoft.com/office/powerpoint/2010/main" val="836470045"/>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Statem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916534"/>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3" y="390525"/>
            <a:ext cx="8243888"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[Title only]</a:t>
            </a:r>
          </a:p>
          <a:p>
            <a:pPr lvl="1"/>
            <a:r>
              <a:rPr lang="en-US"/>
              <a:t>Second level</a:t>
            </a:r>
            <a:endParaRPr lang="en-GB"/>
          </a:p>
        </p:txBody>
      </p:sp>
    </p:spTree>
    <p:extLst>
      <p:ext uri="{BB962C8B-B14F-4D97-AF65-F5344CB8AC3E}">
        <p14:creationId xmlns:p14="http://schemas.microsoft.com/office/powerpoint/2010/main" val="105566698"/>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4" orient="horz" pos="2768">
          <p15:clr>
            <a:srgbClr val="FBAE40"/>
          </p15:clr>
        </p15:guide>
        <p15:guide id="5" pos="29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0" y="1223964"/>
            <a:ext cx="612000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3" y="390525"/>
            <a:ext cx="6119813"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a:t>[Title and content]</a:t>
            </a:r>
          </a:p>
          <a:p>
            <a:pPr lvl="1"/>
            <a:r>
              <a:rPr lang="en-US"/>
              <a:t>Second level</a:t>
            </a:r>
            <a:endParaRPr lang="en-GB"/>
          </a:p>
        </p:txBody>
      </p:sp>
    </p:spTree>
    <p:extLst>
      <p:ext uri="{BB962C8B-B14F-4D97-AF65-F5344CB8AC3E}">
        <p14:creationId xmlns:p14="http://schemas.microsoft.com/office/powerpoint/2010/main" val="1887989750"/>
      </p:ext>
    </p:extLst>
  </p:cSld>
  <p:clrMapOvr>
    <a:masterClrMapping/>
  </p:clrMapOvr>
  <p:extLst>
    <p:ext uri="{DCECCB84-F9BA-43D5-87BE-67443E8EF086}">
      <p15:sldGuideLst xmlns:p15="http://schemas.microsoft.com/office/powerpoint/2012/main">
        <p15:guide id="1" orient="horz" pos="770">
          <p15:clr>
            <a:srgbClr val="FBAE40"/>
          </p15:clr>
        </p15:guide>
        <p15:guide id="4" orient="horz" pos="2768">
          <p15:clr>
            <a:srgbClr val="FBAE40"/>
          </p15:clr>
        </p15:guide>
        <p15:guide id="5" pos="415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rgbClr val="28D1C9"/>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1" y="1208763"/>
            <a:ext cx="6116400" cy="2116688"/>
          </a:xfrm>
        </p:spPr>
        <p:txBody>
          <a:bodyPr/>
          <a:lstStyle>
            <a:lvl1pPr marL="0" indent="0">
              <a:spcBef>
                <a:spcPts val="0"/>
              </a:spcBef>
              <a:buFontTx/>
              <a:buNone/>
              <a:defRPr sz="1800" b="0">
                <a:solidFill>
                  <a:schemeClr val="bg1"/>
                </a:solidFill>
              </a:defRPr>
            </a:lvl1pPr>
            <a:lvl2pPr marL="0" indent="0">
              <a:spcBef>
                <a:spcPts val="600"/>
              </a:spcBef>
              <a:buFontTx/>
              <a:buNone/>
              <a:defRPr b="0">
                <a:solidFill>
                  <a:schemeClr val="tx1"/>
                </a:solidFill>
              </a:defRPr>
            </a:lvl2pPr>
          </a:lstStyle>
          <a:p>
            <a:pPr lvl="0"/>
            <a:r>
              <a:rPr lang="en-US" dirty="0"/>
              <a:t>[Statement slide] Highlight required text by manually applying bold and dark blue</a:t>
            </a:r>
            <a:endParaRPr lang="en-GB" dirty="0"/>
          </a:p>
        </p:txBody>
      </p:sp>
      <p:pic>
        <p:nvPicPr>
          <p:cNvPr id="6" name="Picture 5">
            <a:extLst>
              <a:ext uri="{FF2B5EF4-FFF2-40B4-BE49-F238E27FC236}">
                <a16:creationId xmlns:a16="http://schemas.microsoft.com/office/drawing/2014/main" id="{66D17E83-F449-8640-A3DB-01C51AD9FD7E}"/>
              </a:ext>
            </a:extLst>
          </p:cNvPr>
          <p:cNvPicPr>
            <a:picLocks noChangeAspect="1"/>
          </p:cNvPicPr>
          <p:nvPr userDrawn="1"/>
        </p:nvPicPr>
        <p:blipFill>
          <a:blip r:embed="rId2"/>
          <a:stretch>
            <a:fillRect/>
          </a:stretch>
        </p:blipFill>
        <p:spPr>
          <a:xfrm>
            <a:off x="471487" y="4684418"/>
            <a:ext cx="572400" cy="187620"/>
          </a:xfrm>
          <a:prstGeom prst="rect">
            <a:avLst/>
          </a:prstGeom>
        </p:spPr>
      </p:pic>
    </p:spTree>
    <p:extLst>
      <p:ext uri="{BB962C8B-B14F-4D97-AF65-F5344CB8AC3E}">
        <p14:creationId xmlns:p14="http://schemas.microsoft.com/office/powerpoint/2010/main" val="981899517"/>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v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E79AB-A4F5-7347-B800-E0C83AE8276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199238"/>
            <a:ext cx="6116400" cy="2116688"/>
          </a:xfrm>
        </p:spPr>
        <p:txBody>
          <a:bodyPr/>
          <a:lstStyle>
            <a:lvl1pPr marL="0" indent="0">
              <a:spcBef>
                <a:spcPts val="0"/>
              </a:spcBef>
              <a:buFontTx/>
              <a:buNone/>
              <a:defRPr sz="2100" b="1">
                <a:solidFill>
                  <a:schemeClr val="tx1"/>
                </a:solidFill>
              </a:defRPr>
            </a:lvl1pPr>
            <a:lvl2pPr marL="0" indent="0">
              <a:spcBef>
                <a:spcPts val="600"/>
              </a:spcBef>
              <a:buFontTx/>
              <a:buNone/>
              <a:defRPr b="0">
                <a:solidFill>
                  <a:schemeClr val="tx1"/>
                </a:solidFill>
              </a:defRPr>
            </a:lvl2pPr>
          </a:lstStyle>
          <a:p>
            <a:pPr lvl="0"/>
            <a:r>
              <a:rPr lang="en-US" dirty="0"/>
              <a:t>[Divider slide v1]</a:t>
            </a:r>
          </a:p>
          <a:p>
            <a:pPr lvl="1"/>
            <a:r>
              <a:rPr lang="en-US" dirty="0"/>
              <a:t>Second level</a:t>
            </a:r>
            <a:endParaRPr lang="en-GB" dirty="0"/>
          </a:p>
        </p:txBody>
      </p:sp>
      <p:pic>
        <p:nvPicPr>
          <p:cNvPr id="8" name="Picture 7">
            <a:extLst>
              <a:ext uri="{FF2B5EF4-FFF2-40B4-BE49-F238E27FC236}">
                <a16:creationId xmlns:a16="http://schemas.microsoft.com/office/drawing/2014/main" id="{50529F0A-C02A-A24D-AC8A-E2B3DB780E70}"/>
              </a:ext>
            </a:extLst>
          </p:cNvPr>
          <p:cNvPicPr>
            <a:picLocks noChangeAspect="1"/>
          </p:cNvPicPr>
          <p:nvPr userDrawn="1"/>
        </p:nvPicPr>
        <p:blipFill>
          <a:blip r:embed="rId3"/>
          <a:stretch>
            <a:fillRect/>
          </a:stretch>
        </p:blipFill>
        <p:spPr>
          <a:xfrm>
            <a:off x="471487" y="4684418"/>
            <a:ext cx="572400" cy="187620"/>
          </a:xfrm>
          <a:prstGeom prst="rect">
            <a:avLst/>
          </a:prstGeom>
        </p:spPr>
      </p:pic>
    </p:spTree>
    <p:extLst>
      <p:ext uri="{BB962C8B-B14F-4D97-AF65-F5344CB8AC3E}">
        <p14:creationId xmlns:p14="http://schemas.microsoft.com/office/powerpoint/2010/main" val="1904469771"/>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27527D-11F7-B84A-AE89-C820388821A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ext Placeholder 11">
            <a:extLst>
              <a:ext uri="{FF2B5EF4-FFF2-40B4-BE49-F238E27FC236}">
                <a16:creationId xmlns:a16="http://schemas.microsoft.com/office/drawing/2014/main" id="{1B59AD82-9663-C148-95F8-49CCAD32556F}"/>
              </a:ext>
            </a:extLst>
          </p:cNvPr>
          <p:cNvSpPr>
            <a:spLocks noGrp="1"/>
          </p:cNvSpPr>
          <p:nvPr>
            <p:ph type="body" sz="quarter" idx="13" hasCustomPrompt="1"/>
          </p:nvPr>
        </p:nvSpPr>
        <p:spPr>
          <a:xfrm>
            <a:off x="468312" y="1199238"/>
            <a:ext cx="6119813" cy="2116688"/>
          </a:xfrm>
        </p:spPr>
        <p:txBody>
          <a:bodyPr/>
          <a:lstStyle>
            <a:lvl1pPr marL="0" indent="0">
              <a:spcBef>
                <a:spcPts val="0"/>
              </a:spcBef>
              <a:buFontTx/>
              <a:buNone/>
              <a:defRPr sz="2100" b="1">
                <a:solidFill>
                  <a:schemeClr val="bg2"/>
                </a:solidFill>
              </a:defRPr>
            </a:lvl1pPr>
            <a:lvl2pPr marL="0" indent="0">
              <a:spcBef>
                <a:spcPts val="600"/>
              </a:spcBef>
              <a:buFontTx/>
              <a:buNone/>
              <a:defRPr b="0">
                <a:solidFill>
                  <a:schemeClr val="bg2"/>
                </a:solidFill>
              </a:defRPr>
            </a:lvl2pPr>
          </a:lstStyle>
          <a:p>
            <a:pPr lvl="0"/>
            <a:r>
              <a:rPr lang="en-US" dirty="0"/>
              <a:t>[Divider slide v2]</a:t>
            </a:r>
          </a:p>
          <a:p>
            <a:pPr lvl="1"/>
            <a:r>
              <a:rPr lang="en-US" dirty="0"/>
              <a:t>Second level</a:t>
            </a:r>
            <a:endParaRPr lang="en-GB" dirty="0"/>
          </a:p>
        </p:txBody>
      </p:sp>
      <p:pic>
        <p:nvPicPr>
          <p:cNvPr id="7" name="Picture 6">
            <a:extLst>
              <a:ext uri="{FF2B5EF4-FFF2-40B4-BE49-F238E27FC236}">
                <a16:creationId xmlns:a16="http://schemas.microsoft.com/office/drawing/2014/main" id="{1AB71B16-D244-CC4D-9797-C6DEEA49C64C}"/>
              </a:ext>
            </a:extLst>
          </p:cNvPr>
          <p:cNvPicPr>
            <a:picLocks noChangeAspect="1"/>
          </p:cNvPicPr>
          <p:nvPr userDrawn="1"/>
        </p:nvPicPr>
        <p:blipFill>
          <a:blip r:embed="rId3"/>
          <a:stretch>
            <a:fillRect/>
          </a:stretch>
        </p:blipFill>
        <p:spPr>
          <a:xfrm>
            <a:off x="471487" y="4684838"/>
            <a:ext cx="571120" cy="187200"/>
          </a:xfrm>
          <a:prstGeom prst="rect">
            <a:avLst/>
          </a:prstGeom>
        </p:spPr>
      </p:pic>
    </p:spTree>
    <p:extLst>
      <p:ext uri="{BB962C8B-B14F-4D97-AF65-F5344CB8AC3E}">
        <p14:creationId xmlns:p14="http://schemas.microsoft.com/office/powerpoint/2010/main" val="2065850164"/>
      </p:ext>
    </p:extLst>
  </p:cSld>
  <p:clrMapOvr>
    <a:masterClrMapping/>
  </p:clrMapOvr>
  <p:extLst>
    <p:ext uri="{DCECCB84-F9BA-43D5-87BE-67443E8EF086}">
      <p15:sldGuideLst xmlns:p15="http://schemas.microsoft.com/office/powerpoint/2012/main">
        <p15:guide id="1" orient="horz" pos="770">
          <p15:clr>
            <a:srgbClr val="FBAE40"/>
          </p15:clr>
        </p15:guide>
        <p15:guide id="2" orient="horz" pos="27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0" y="1223963"/>
            <a:ext cx="612000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dirty="0"/>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4"/>
            <a:ext cx="6119813"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dirty="0"/>
              <a:t>[Title and content]</a:t>
            </a:r>
          </a:p>
          <a:p>
            <a:pPr lvl="1"/>
            <a:r>
              <a:rPr lang="en-US" dirty="0"/>
              <a:t>Second level</a:t>
            </a:r>
            <a:endParaRPr lang="en-GB" dirty="0"/>
          </a:p>
        </p:txBody>
      </p:sp>
    </p:spTree>
    <p:extLst>
      <p:ext uri="{BB962C8B-B14F-4D97-AF65-F5344CB8AC3E}">
        <p14:creationId xmlns:p14="http://schemas.microsoft.com/office/powerpoint/2010/main" val="2118594243"/>
      </p:ext>
    </p:extLst>
  </p:cSld>
  <p:clrMapOvr>
    <a:masterClrMapping/>
  </p:clrMapOvr>
  <p:extLst>
    <p:ext uri="{DCECCB84-F9BA-43D5-87BE-67443E8EF086}">
      <p15:sldGuideLst xmlns:p15="http://schemas.microsoft.com/office/powerpoint/2012/main">
        <p15:guide id="1" orient="horz" pos="770" userDrawn="1">
          <p15:clr>
            <a:srgbClr val="FBAE40"/>
          </p15:clr>
        </p15:guide>
        <p15:guide id="4" orient="horz" pos="2768" userDrawn="1">
          <p15:clr>
            <a:srgbClr val="FBAE40"/>
          </p15:clr>
        </p15:guide>
        <p15:guide id="5" pos="415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2" y="1223963"/>
            <a:ext cx="403225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dirty="0"/>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4"/>
            <a:ext cx="8243888"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dirty="0"/>
              <a:t>[Two content]</a:t>
            </a:r>
          </a:p>
          <a:p>
            <a:pPr lvl="1"/>
            <a:r>
              <a:rPr lang="en-US" dirty="0"/>
              <a:t>Second level</a:t>
            </a:r>
            <a:endParaRPr lang="en-GB" dirty="0"/>
          </a:p>
        </p:txBody>
      </p:sp>
      <p:sp>
        <p:nvSpPr>
          <p:cNvPr id="5" name="Content Placeholder 2">
            <a:extLst>
              <a:ext uri="{FF2B5EF4-FFF2-40B4-BE49-F238E27FC236}">
                <a16:creationId xmlns:a16="http://schemas.microsoft.com/office/drawing/2014/main" id="{90AF1F2F-D494-8341-985C-31DC1B2E79DE}"/>
              </a:ext>
            </a:extLst>
          </p:cNvPr>
          <p:cNvSpPr>
            <a:spLocks noGrp="1"/>
          </p:cNvSpPr>
          <p:nvPr>
            <p:ph idx="14"/>
          </p:nvPr>
        </p:nvSpPr>
        <p:spPr>
          <a:xfrm>
            <a:off x="4679950" y="1223963"/>
            <a:ext cx="403225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1186210"/>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9B5B8D9-90E9-BF4D-B710-11A72F48B94B}"/>
              </a:ext>
            </a:extLst>
          </p:cNvPr>
          <p:cNvSpPr>
            <a:spLocks noGrp="1"/>
          </p:cNvSpPr>
          <p:nvPr>
            <p:ph idx="16" hasCustomPrompt="1"/>
          </p:nvPr>
        </p:nvSpPr>
        <p:spPr>
          <a:xfrm>
            <a:off x="4679950" y="0"/>
            <a:ext cx="4464050" cy="5143500"/>
          </a:xfrm>
        </p:spPr>
        <p:txBody>
          <a:bodyPr/>
          <a:lstStyle>
            <a:lvl1pPr marL="0" indent="0">
              <a:buNone/>
              <a:defRPr/>
            </a:lvl1pPr>
          </a:lstStyle>
          <a:p>
            <a:pPr lvl="0"/>
            <a:r>
              <a:rPr lang="en-US" dirty="0"/>
              <a:t>Only use this placeholder for </a:t>
            </a:r>
            <a:r>
              <a:rPr lang="en-GB" dirty="0"/>
              <a:t>a table, chart, Smart Art graphic, picture or movie by simply clicking on the relevant icon within the placeholder. </a:t>
            </a:r>
            <a:r>
              <a:rPr lang="en-US" dirty="0"/>
              <a:t>Strictly no body copy.</a:t>
            </a:r>
          </a:p>
        </p:txBody>
      </p:sp>
      <p:sp>
        <p:nvSpPr>
          <p:cNvPr id="3" name="Content Placeholder 2"/>
          <p:cNvSpPr>
            <a:spLocks noGrp="1"/>
          </p:cNvSpPr>
          <p:nvPr>
            <p:ph idx="1"/>
          </p:nvPr>
        </p:nvSpPr>
        <p:spPr>
          <a:xfrm>
            <a:off x="468312" y="1223963"/>
            <a:ext cx="4032250" cy="317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dirty="0"/>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4"/>
            <a:ext cx="4032250"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dirty="0"/>
              <a:t>[Text and image]</a:t>
            </a:r>
          </a:p>
          <a:p>
            <a:pPr lvl="1"/>
            <a:r>
              <a:rPr lang="en-US" dirty="0"/>
              <a:t>Second level</a:t>
            </a:r>
            <a:endParaRPr lang="en-GB" dirty="0"/>
          </a:p>
        </p:txBody>
      </p:sp>
    </p:spTree>
    <p:extLst>
      <p:ext uri="{BB962C8B-B14F-4D97-AF65-F5344CB8AC3E}">
        <p14:creationId xmlns:p14="http://schemas.microsoft.com/office/powerpoint/2010/main" val="3525911199"/>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3" pos="2948">
          <p15:clr>
            <a:srgbClr val="FBAE40"/>
          </p15:clr>
        </p15:guide>
        <p15:guide id="4" orient="horz" pos="27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67737" y="4770501"/>
            <a:ext cx="288926" cy="190798"/>
          </a:xfrm>
        </p:spPr>
        <p:txBody>
          <a:bodyPr/>
          <a:lstStyle/>
          <a:p>
            <a:fld id="{9B2906C8-311F-2E42-8450-C27E8DB59718}" type="slidenum">
              <a:rPr lang="en-GB" smtClean="0"/>
              <a:t>‹#›</a:t>
            </a:fld>
            <a:endParaRPr lang="en-GB" dirty="0"/>
          </a:p>
        </p:txBody>
      </p:sp>
      <p:sp>
        <p:nvSpPr>
          <p:cNvPr id="12" name="Text Placeholder 11">
            <a:extLst>
              <a:ext uri="{FF2B5EF4-FFF2-40B4-BE49-F238E27FC236}">
                <a16:creationId xmlns:a16="http://schemas.microsoft.com/office/drawing/2014/main" id="{EFF72C42-726A-2349-B016-1B207DE6B40F}"/>
              </a:ext>
            </a:extLst>
          </p:cNvPr>
          <p:cNvSpPr>
            <a:spLocks noGrp="1"/>
          </p:cNvSpPr>
          <p:nvPr>
            <p:ph type="body" sz="quarter" idx="13" hasCustomPrompt="1"/>
          </p:nvPr>
        </p:nvSpPr>
        <p:spPr>
          <a:xfrm>
            <a:off x="468312" y="390524"/>
            <a:ext cx="8243888" cy="761267"/>
          </a:xfrm>
        </p:spPr>
        <p:txBody>
          <a:bodyPr/>
          <a:lstStyle>
            <a:lvl1pPr marL="0" indent="0">
              <a:spcBef>
                <a:spcPts val="0"/>
              </a:spcBef>
              <a:buFontTx/>
              <a:buNone/>
              <a:defRPr sz="1800" b="1"/>
            </a:lvl1pPr>
            <a:lvl2pPr marL="0" indent="0">
              <a:spcBef>
                <a:spcPts val="0"/>
              </a:spcBef>
              <a:buFontTx/>
              <a:buNone/>
              <a:defRPr b="1">
                <a:solidFill>
                  <a:schemeClr val="bg2"/>
                </a:solidFill>
              </a:defRPr>
            </a:lvl2pPr>
          </a:lstStyle>
          <a:p>
            <a:pPr lvl="0"/>
            <a:r>
              <a:rPr lang="en-US" dirty="0"/>
              <a:t>[Title only]</a:t>
            </a:r>
          </a:p>
          <a:p>
            <a:pPr lvl="1"/>
            <a:r>
              <a:rPr lang="en-US" dirty="0"/>
              <a:t>Second level</a:t>
            </a:r>
            <a:endParaRPr lang="en-GB" dirty="0"/>
          </a:p>
        </p:txBody>
      </p:sp>
    </p:spTree>
    <p:extLst>
      <p:ext uri="{BB962C8B-B14F-4D97-AF65-F5344CB8AC3E}">
        <p14:creationId xmlns:p14="http://schemas.microsoft.com/office/powerpoint/2010/main" val="2259730212"/>
      </p:ext>
    </p:extLst>
  </p:cSld>
  <p:clrMapOvr>
    <a:masterClrMapping/>
  </p:clrMapOvr>
  <p:extLst>
    <p:ext uri="{DCECCB84-F9BA-43D5-87BE-67443E8EF086}">
      <p15:sldGuideLst xmlns:p15="http://schemas.microsoft.com/office/powerpoint/2012/main">
        <p15:guide id="1" orient="horz" pos="770">
          <p15:clr>
            <a:srgbClr val="FBAE40"/>
          </p15:clr>
        </p15:guide>
        <p15:guide id="2" pos="2835">
          <p15:clr>
            <a:srgbClr val="FBAE40"/>
          </p15:clr>
        </p15:guide>
        <p15:guide id="4" orient="horz" pos="2768">
          <p15:clr>
            <a:srgbClr val="FBAE40"/>
          </p15:clr>
        </p15:guide>
        <p15:guide id="5" pos="29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2" y="390524"/>
            <a:ext cx="8243887" cy="76126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68312" y="1223963"/>
            <a:ext cx="4032250" cy="317023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7737" y="4770501"/>
            <a:ext cx="288926" cy="273844"/>
          </a:xfrm>
          <a:prstGeom prst="rect">
            <a:avLst/>
          </a:prstGeom>
        </p:spPr>
        <p:txBody>
          <a:bodyPr vert="horz" lIns="0" tIns="0" rIns="0" bIns="0" rtlCol="0" anchor="t" anchorCtr="0"/>
          <a:lstStyle>
            <a:lvl1pPr algn="r">
              <a:defRPr sz="800">
                <a:solidFill>
                  <a:schemeClr val="tx1"/>
                </a:solidFill>
              </a:defRPr>
            </a:lvl1pPr>
          </a:lstStyle>
          <a:p>
            <a:fld id="{9B2906C8-311F-2E42-8450-C27E8DB59718}" type="slidenum">
              <a:rPr lang="en-GB" smtClean="0"/>
              <a:pPr/>
              <a:t>‹#›</a:t>
            </a:fld>
            <a:endParaRPr lang="en-GB" dirty="0"/>
          </a:p>
        </p:txBody>
      </p:sp>
      <p:pic>
        <p:nvPicPr>
          <p:cNvPr id="12" name="Picture 11">
            <a:extLst>
              <a:ext uri="{FF2B5EF4-FFF2-40B4-BE49-F238E27FC236}">
                <a16:creationId xmlns:a16="http://schemas.microsoft.com/office/drawing/2014/main" id="{1F53C240-A8F9-4F4F-B75C-D32B7FE1413A}"/>
              </a:ext>
            </a:extLst>
          </p:cNvPr>
          <p:cNvPicPr>
            <a:picLocks noChangeAspect="1"/>
          </p:cNvPicPr>
          <p:nvPr userDrawn="1"/>
        </p:nvPicPr>
        <p:blipFill>
          <a:blip r:embed="rId14"/>
          <a:stretch>
            <a:fillRect/>
          </a:stretch>
        </p:blipFill>
        <p:spPr>
          <a:xfrm>
            <a:off x="471487" y="4684838"/>
            <a:ext cx="571120" cy="187200"/>
          </a:xfrm>
          <a:prstGeom prst="rect">
            <a:avLst/>
          </a:prstGeom>
        </p:spPr>
      </p:pic>
    </p:spTree>
    <p:extLst>
      <p:ext uri="{BB962C8B-B14F-4D97-AF65-F5344CB8AC3E}">
        <p14:creationId xmlns:p14="http://schemas.microsoft.com/office/powerpoint/2010/main" val="1306107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7" r:id="rId4"/>
    <p:sldLayoutId id="2147483668" r:id="rId5"/>
    <p:sldLayoutId id="2147483662" r:id="rId6"/>
    <p:sldLayoutId id="2147483665" r:id="rId7"/>
    <p:sldLayoutId id="2147483666" r:id="rId8"/>
    <p:sldLayoutId id="2147483670" r:id="rId9"/>
    <p:sldLayoutId id="2147483669" r:id="rId10"/>
    <p:sldLayoutId id="2147483672" r:id="rId11"/>
    <p:sldLayoutId id="2147483673" r:id="rId12"/>
  </p:sldLayoutIdLst>
  <p:hf hdr="0" ftr="0" dt="0"/>
  <p:txStyles>
    <p:titleStyle>
      <a:lvl1pPr algn="l" defTabSz="685800" rtl="0" eaLnBrk="1" latinLnBrk="0" hangingPunct="1">
        <a:lnSpc>
          <a:spcPct val="100000"/>
        </a:lnSpc>
        <a:spcBef>
          <a:spcPct val="0"/>
        </a:spcBef>
        <a:buNone/>
        <a:defRPr sz="1800" b="1" kern="1200">
          <a:solidFill>
            <a:schemeClr val="tx1"/>
          </a:solidFill>
          <a:latin typeface="+mj-lt"/>
          <a:ea typeface="+mj-ea"/>
          <a:cs typeface="+mj-cs"/>
        </a:defRPr>
      </a:lvl1pPr>
    </p:titleStyle>
    <p:body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0" userDrawn="1">
          <p15:clr>
            <a:srgbClr val="F26B43"/>
          </p15:clr>
        </p15:guide>
        <p15:guide id="2" pos="295" userDrawn="1">
          <p15:clr>
            <a:srgbClr val="F26B43"/>
          </p15:clr>
        </p15:guide>
        <p15:guide id="3" orient="horz" pos="282" userDrawn="1">
          <p15:clr>
            <a:srgbClr val="F26B43"/>
          </p15:clr>
        </p15:guide>
        <p15:guide id="4" pos="5488" userDrawn="1">
          <p15:clr>
            <a:srgbClr val="F26B43"/>
          </p15:clr>
        </p15:guide>
        <p15:guide id="9" orient="horz" pos="30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390525"/>
            <a:ext cx="8243887" cy="76126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68312" y="1223964"/>
            <a:ext cx="4032250" cy="317023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67737" y="4770501"/>
            <a:ext cx="288926" cy="273844"/>
          </a:xfrm>
          <a:prstGeom prst="rect">
            <a:avLst/>
          </a:prstGeom>
        </p:spPr>
        <p:txBody>
          <a:bodyPr vert="horz" lIns="0" tIns="0" rIns="0" bIns="0" rtlCol="0" anchor="t" anchorCtr="0"/>
          <a:lstStyle>
            <a:lvl1pPr algn="r">
              <a:defRPr sz="800">
                <a:solidFill>
                  <a:schemeClr val="tx1"/>
                </a:solidFill>
              </a:defRPr>
            </a:lvl1pPr>
          </a:lstStyle>
          <a:p>
            <a:fld id="{9B2906C8-311F-2E42-8450-C27E8DB59718}" type="slidenum">
              <a:rPr lang="en-GB" smtClean="0"/>
              <a:pPr/>
              <a:t>‹#›</a:t>
            </a:fld>
            <a:endParaRPr lang="en-GB"/>
          </a:p>
        </p:txBody>
      </p:sp>
      <p:pic>
        <p:nvPicPr>
          <p:cNvPr id="12" name="Picture 11">
            <a:extLst>
              <a:ext uri="{FF2B5EF4-FFF2-40B4-BE49-F238E27FC236}">
                <a16:creationId xmlns:a16="http://schemas.microsoft.com/office/drawing/2014/main" id="{1F53C240-A8F9-4F4F-B75C-D32B7FE1413A}"/>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71488" y="4684838"/>
            <a:ext cx="571120" cy="187200"/>
          </a:xfrm>
          <a:prstGeom prst="rect">
            <a:avLst/>
          </a:prstGeom>
        </p:spPr>
      </p:pic>
    </p:spTree>
    <p:extLst>
      <p:ext uri="{BB962C8B-B14F-4D97-AF65-F5344CB8AC3E}">
        <p14:creationId xmlns:p14="http://schemas.microsoft.com/office/powerpoint/2010/main" val="26592611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defTabSz="685783" rtl="0" eaLnBrk="1" latinLnBrk="0" hangingPunct="1">
        <a:lnSpc>
          <a:spcPct val="100000"/>
        </a:lnSpc>
        <a:spcBef>
          <a:spcPct val="0"/>
        </a:spcBef>
        <a:buNone/>
        <a:defRPr sz="1800" b="1" kern="1200">
          <a:solidFill>
            <a:schemeClr val="tx1"/>
          </a:solidFill>
          <a:latin typeface="+mj-lt"/>
          <a:ea typeface="+mj-ea"/>
          <a:cs typeface="+mj-cs"/>
        </a:defRPr>
      </a:lvl1pPr>
    </p:titleStyle>
    <p:bodyStyle>
      <a:lvl1pPr marL="107997" indent="-107997" algn="l" defTabSz="685783"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1994" indent="-143996" algn="l" defTabSz="685783"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5990" indent="-143996" algn="l" defTabSz="685783"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39987" indent="-143996" algn="l" defTabSz="685783"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783" rtl="0" eaLnBrk="1" latinLnBrk="0" hangingPunct="1">
        <a:lnSpc>
          <a:spcPct val="100000"/>
        </a:lnSpc>
        <a:spcBef>
          <a:spcPts val="800"/>
        </a:spcBef>
        <a:buFontTx/>
        <a:buNone/>
        <a:defRPr sz="10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0">
          <p15:clr>
            <a:srgbClr val="F26B43"/>
          </p15:clr>
        </p15:guide>
        <p15:guide id="2" pos="295">
          <p15:clr>
            <a:srgbClr val="F26B43"/>
          </p15:clr>
        </p15:guide>
        <p15:guide id="3" orient="horz" pos="282">
          <p15:clr>
            <a:srgbClr val="F26B43"/>
          </p15:clr>
        </p15:guide>
        <p15:guide id="4" pos="5488">
          <p15:clr>
            <a:srgbClr val="F26B43"/>
          </p15:clr>
        </p15:guide>
        <p15:guide id="9" orient="horz" pos="30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8.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3.xml"/><Relationship Id="rId5" Type="http://schemas.openxmlformats.org/officeDocument/2006/relationships/image" Target="../media/image43.JPG"/><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68B194-D784-497D-B846-8B4CDD078BE7}"/>
              </a:ext>
            </a:extLst>
          </p:cNvPr>
          <p:cNvSpPr txBox="1"/>
          <p:nvPr/>
        </p:nvSpPr>
        <p:spPr>
          <a:xfrm>
            <a:off x="453833" y="1400490"/>
            <a:ext cx="699501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100" b="1" dirty="0">
                <a:solidFill>
                  <a:srgbClr val="0D1226"/>
                </a:solidFill>
                <a:latin typeface="Arial" panose="020B0604020202020204" pitchFamily="34" charset="0"/>
                <a:cs typeface="Arial" panose="020B0604020202020204" pitchFamily="34" charset="0"/>
              </a:rPr>
              <a:t>In pursuit of the ‘Holy Grail’: Determining the Return on Workplace Investment (ROWI)</a:t>
            </a:r>
          </a:p>
          <a:p>
            <a:endParaRPr lang="en-GB" sz="2100" dirty="0">
              <a:solidFill>
                <a:srgbClr val="0D1226"/>
              </a:solidFill>
              <a:latin typeface="Arial" panose="020B0604020202020204" pitchFamily="34" charset="0"/>
              <a:cs typeface="Arial" panose="020B0604020202020204" pitchFamily="34" charset="0"/>
            </a:endParaRPr>
          </a:p>
          <a:p>
            <a:r>
              <a:rPr lang="en-GB" sz="2100" dirty="0">
                <a:solidFill>
                  <a:srgbClr val="0D1226"/>
                </a:solidFill>
                <a:latin typeface="Arial" panose="020B0604020202020204" pitchFamily="34" charset="0"/>
                <a:cs typeface="Arial" panose="020B0604020202020204" pitchFamily="34" charset="0"/>
              </a:rPr>
              <a:t>12pm, Wednesday 17 November 2021</a:t>
            </a:r>
          </a:p>
        </p:txBody>
      </p:sp>
      <p:pic>
        <p:nvPicPr>
          <p:cNvPr id="5" name="Picture 4" descr="A close up of a sign&#10;&#10;Description automatically generated">
            <a:extLst>
              <a:ext uri="{FF2B5EF4-FFF2-40B4-BE49-F238E27FC236}">
                <a16:creationId xmlns:a16="http://schemas.microsoft.com/office/drawing/2014/main" id="{601F3864-B12F-4D5F-B127-5519633C8C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808" y="3610579"/>
            <a:ext cx="1538411" cy="1034515"/>
          </a:xfrm>
          <a:prstGeom prst="rect">
            <a:avLst/>
          </a:prstGeom>
        </p:spPr>
      </p:pic>
    </p:spTree>
    <p:extLst>
      <p:ext uri="{BB962C8B-B14F-4D97-AF65-F5344CB8AC3E}">
        <p14:creationId xmlns:p14="http://schemas.microsoft.com/office/powerpoint/2010/main" val="31560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847C4F8-C236-5E47-8FD0-66CEA923D4B8}"/>
              </a:ext>
            </a:extLst>
          </p:cNvPr>
          <p:cNvSpPr>
            <a:spLocks noGrp="1"/>
          </p:cNvSpPr>
          <p:nvPr>
            <p:ph type="body" sz="quarter" idx="13"/>
          </p:nvPr>
        </p:nvSpPr>
        <p:spPr>
          <a:xfrm>
            <a:off x="468312" y="390524"/>
            <a:ext cx="8040850" cy="761267"/>
          </a:xfrm>
        </p:spPr>
        <p:txBody>
          <a:bodyPr>
            <a:noAutofit/>
          </a:bodyPr>
          <a:lstStyle/>
          <a:p>
            <a:r>
              <a:rPr lang="en-GB" sz="2800" dirty="0"/>
              <a:t>Tool development</a:t>
            </a:r>
          </a:p>
        </p:txBody>
      </p:sp>
      <p:grpSp>
        <p:nvGrpSpPr>
          <p:cNvPr id="21" name="Group 20"/>
          <p:cNvGrpSpPr/>
          <p:nvPr/>
        </p:nvGrpSpPr>
        <p:grpSpPr>
          <a:xfrm>
            <a:off x="1685522" y="1252204"/>
            <a:ext cx="5606429" cy="3418811"/>
            <a:chOff x="1337017" y="788094"/>
            <a:chExt cx="6366222" cy="4332934"/>
          </a:xfrm>
        </p:grpSpPr>
        <p:sp>
          <p:nvSpPr>
            <p:cNvPr id="10" name="Rectangle 9"/>
            <p:cNvSpPr/>
            <p:nvPr/>
          </p:nvSpPr>
          <p:spPr>
            <a:xfrm>
              <a:off x="1337017" y="788095"/>
              <a:ext cx="2034348" cy="1227524"/>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A-list electronic database articles</a:t>
              </a:r>
            </a:p>
            <a:p>
              <a:pPr algn="ctr"/>
              <a:r>
                <a:rPr lang="en-GB" sz="1100" dirty="0">
                  <a:solidFill>
                    <a:schemeClr val="tx1"/>
                  </a:solidFill>
                </a:rPr>
                <a:t>42</a:t>
              </a:r>
            </a:p>
          </p:txBody>
        </p:sp>
        <p:sp>
          <p:nvSpPr>
            <p:cNvPr id="11" name="Rectangle 10"/>
            <p:cNvSpPr/>
            <p:nvPr/>
          </p:nvSpPr>
          <p:spPr>
            <a:xfrm>
              <a:off x="3502954" y="788095"/>
              <a:ext cx="2034348" cy="1227524"/>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Hand-searched priority journals and specific sub-themes</a:t>
              </a:r>
            </a:p>
            <a:p>
              <a:pPr algn="ctr"/>
              <a:r>
                <a:rPr lang="en-GB" sz="1100" dirty="0">
                  <a:solidFill>
                    <a:schemeClr val="tx1"/>
                  </a:solidFill>
                </a:rPr>
                <a:t>46</a:t>
              </a:r>
            </a:p>
          </p:txBody>
        </p:sp>
        <p:sp>
          <p:nvSpPr>
            <p:cNvPr id="12" name="Rectangle 11"/>
            <p:cNvSpPr/>
            <p:nvPr/>
          </p:nvSpPr>
          <p:spPr>
            <a:xfrm>
              <a:off x="5668891" y="788094"/>
              <a:ext cx="2034348" cy="1227524"/>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Sources obtained from existing networks and organisations</a:t>
              </a:r>
            </a:p>
            <a:p>
              <a:pPr algn="ctr"/>
              <a:r>
                <a:rPr lang="en-GB" sz="1100" dirty="0">
                  <a:solidFill>
                    <a:schemeClr val="tx1"/>
                  </a:solidFill>
                </a:rPr>
                <a:t>17</a:t>
              </a:r>
            </a:p>
          </p:txBody>
        </p:sp>
        <p:cxnSp>
          <p:nvCxnSpPr>
            <p:cNvPr id="13" name="Straight Arrow Connector 12"/>
            <p:cNvCxnSpPr>
              <a:cxnSpLocks/>
              <a:stCxn id="10" idx="2"/>
              <a:endCxn id="17" idx="0"/>
            </p:cNvCxnSpPr>
            <p:nvPr/>
          </p:nvCxnSpPr>
          <p:spPr>
            <a:xfrm>
              <a:off x="2354191" y="2015619"/>
              <a:ext cx="2165936" cy="667830"/>
            </a:xfrm>
            <a:prstGeom prst="straightConnector1">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Arrow Connector 13"/>
            <p:cNvCxnSpPr>
              <a:cxnSpLocks/>
              <a:stCxn id="11" idx="2"/>
            </p:cNvCxnSpPr>
            <p:nvPr/>
          </p:nvCxnSpPr>
          <p:spPr>
            <a:xfrm>
              <a:off x="4520128" y="2015619"/>
              <a:ext cx="0" cy="667830"/>
            </a:xfrm>
            <a:prstGeom prst="straightConnector1">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Arrow Connector 14"/>
            <p:cNvCxnSpPr>
              <a:cxnSpLocks/>
              <a:stCxn id="12" idx="2"/>
            </p:cNvCxnSpPr>
            <p:nvPr/>
          </p:nvCxnSpPr>
          <p:spPr>
            <a:xfrm flipH="1">
              <a:off x="4520128" y="2015618"/>
              <a:ext cx="2165937" cy="667831"/>
            </a:xfrm>
            <a:prstGeom prst="straightConnector1">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Arrow Connector 15"/>
            <p:cNvCxnSpPr>
              <a:cxnSpLocks/>
              <a:stCxn id="17" idx="2"/>
              <a:endCxn id="18" idx="0"/>
            </p:cNvCxnSpPr>
            <p:nvPr/>
          </p:nvCxnSpPr>
          <p:spPr>
            <a:xfrm>
              <a:off x="4520127" y="3386158"/>
              <a:ext cx="0" cy="1032161"/>
            </a:xfrm>
            <a:prstGeom prst="straightConnector1">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3502953" y="2683449"/>
              <a:ext cx="2034348" cy="702709"/>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References imported in EndNote</a:t>
              </a:r>
            </a:p>
            <a:p>
              <a:pPr algn="ctr"/>
              <a:r>
                <a:rPr lang="en-GB" sz="1100" dirty="0">
                  <a:solidFill>
                    <a:schemeClr val="tx1"/>
                  </a:solidFill>
                </a:rPr>
                <a:t>105</a:t>
              </a:r>
            </a:p>
          </p:txBody>
        </p:sp>
        <p:sp>
          <p:nvSpPr>
            <p:cNvPr id="18" name="Rectangle 17"/>
            <p:cNvSpPr/>
            <p:nvPr/>
          </p:nvSpPr>
          <p:spPr>
            <a:xfrm>
              <a:off x="3502953" y="4418319"/>
              <a:ext cx="2034348" cy="702709"/>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Final references included for analysis</a:t>
              </a:r>
            </a:p>
            <a:p>
              <a:pPr algn="ctr"/>
              <a:r>
                <a:rPr lang="en-GB" sz="1100" dirty="0">
                  <a:solidFill>
                    <a:schemeClr val="tx1"/>
                  </a:solidFill>
                </a:rPr>
                <a:t>88</a:t>
              </a:r>
            </a:p>
          </p:txBody>
        </p:sp>
        <p:sp>
          <p:nvSpPr>
            <p:cNvPr id="19" name="Rectangle 18"/>
            <p:cNvSpPr/>
            <p:nvPr/>
          </p:nvSpPr>
          <p:spPr>
            <a:xfrm>
              <a:off x="5668891" y="3556427"/>
              <a:ext cx="2034348" cy="692843"/>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Duplications identified and removed</a:t>
              </a:r>
            </a:p>
            <a:p>
              <a:pPr algn="ctr"/>
              <a:r>
                <a:rPr lang="en-GB" sz="1100" dirty="0">
                  <a:solidFill>
                    <a:schemeClr val="tx1"/>
                  </a:solidFill>
                </a:rPr>
                <a:t>17</a:t>
              </a:r>
            </a:p>
          </p:txBody>
        </p:sp>
        <p:cxnSp>
          <p:nvCxnSpPr>
            <p:cNvPr id="20" name="Straight Arrow Connector 19"/>
            <p:cNvCxnSpPr>
              <a:cxnSpLocks/>
              <a:stCxn id="19" idx="1"/>
            </p:cNvCxnSpPr>
            <p:nvPr/>
          </p:nvCxnSpPr>
          <p:spPr>
            <a:xfrm flipH="1">
              <a:off x="4520127" y="3902849"/>
              <a:ext cx="1148764" cy="8124"/>
            </a:xfrm>
            <a:prstGeom prst="straightConnector1">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61199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847C4F8-C236-5E47-8FD0-66CEA923D4B8}"/>
              </a:ext>
            </a:extLst>
          </p:cNvPr>
          <p:cNvSpPr>
            <a:spLocks noGrp="1"/>
          </p:cNvSpPr>
          <p:nvPr>
            <p:ph type="body" sz="quarter" idx="13"/>
          </p:nvPr>
        </p:nvSpPr>
        <p:spPr>
          <a:xfrm>
            <a:off x="468312" y="390524"/>
            <a:ext cx="8040850" cy="761267"/>
          </a:xfrm>
        </p:spPr>
        <p:txBody>
          <a:bodyPr>
            <a:noAutofit/>
          </a:bodyPr>
          <a:lstStyle/>
          <a:p>
            <a:r>
              <a:rPr lang="en-GB" sz="2800" dirty="0"/>
              <a:t>Tool development</a:t>
            </a:r>
          </a:p>
        </p:txBody>
      </p:sp>
      <p:pic>
        <p:nvPicPr>
          <p:cNvPr id="3" name="Picture 2">
            <a:extLst>
              <a:ext uri="{FF2B5EF4-FFF2-40B4-BE49-F238E27FC236}">
                <a16:creationId xmlns:a16="http://schemas.microsoft.com/office/drawing/2014/main" id="{9B82153F-3F67-434F-BC40-A3AF35AE325E}"/>
              </a:ext>
            </a:extLst>
          </p:cNvPr>
          <p:cNvPicPr>
            <a:picLocks noChangeAspect="1"/>
          </p:cNvPicPr>
          <p:nvPr/>
        </p:nvPicPr>
        <p:blipFill>
          <a:blip r:embed="rId2"/>
          <a:stretch>
            <a:fillRect/>
          </a:stretch>
        </p:blipFill>
        <p:spPr>
          <a:xfrm>
            <a:off x="2840195" y="1222375"/>
            <a:ext cx="3576154" cy="3241626"/>
          </a:xfrm>
          <a:prstGeom prst="rect">
            <a:avLst/>
          </a:prstGeom>
        </p:spPr>
      </p:pic>
    </p:spTree>
    <p:extLst>
      <p:ext uri="{BB962C8B-B14F-4D97-AF65-F5344CB8AC3E}">
        <p14:creationId xmlns:p14="http://schemas.microsoft.com/office/powerpoint/2010/main" val="268948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B727B3-72E3-4C39-8EBE-AC8EFB3EC094}"/>
              </a:ext>
            </a:extLst>
          </p:cNvPr>
          <p:cNvPicPr>
            <a:picLocks noChangeAspect="1"/>
          </p:cNvPicPr>
          <p:nvPr/>
        </p:nvPicPr>
        <p:blipFill>
          <a:blip r:embed="rId2"/>
          <a:stretch>
            <a:fillRect/>
          </a:stretch>
        </p:blipFill>
        <p:spPr>
          <a:xfrm>
            <a:off x="2749717" y="1233032"/>
            <a:ext cx="3644565" cy="3648076"/>
          </a:xfrm>
          <a:prstGeom prst="rect">
            <a:avLst/>
          </a:prstGeom>
        </p:spPr>
      </p:pic>
      <p:sp>
        <p:nvSpPr>
          <p:cNvPr id="5" name="Text Placeholder 3">
            <a:extLst>
              <a:ext uri="{FF2B5EF4-FFF2-40B4-BE49-F238E27FC236}">
                <a16:creationId xmlns:a16="http://schemas.microsoft.com/office/drawing/2014/main" id="{5963BB72-4795-44D6-9B9C-9AB23F35A377}"/>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Performance metrics</a:t>
            </a:r>
          </a:p>
        </p:txBody>
      </p:sp>
    </p:spTree>
    <p:extLst>
      <p:ext uri="{BB962C8B-B14F-4D97-AF65-F5344CB8AC3E}">
        <p14:creationId xmlns:p14="http://schemas.microsoft.com/office/powerpoint/2010/main" val="318248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963BB72-4795-44D6-9B9C-9AB23F35A377}"/>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Tool variables</a:t>
            </a:r>
          </a:p>
        </p:txBody>
      </p:sp>
      <p:pic>
        <p:nvPicPr>
          <p:cNvPr id="3" name="Picture 2">
            <a:extLst>
              <a:ext uri="{FF2B5EF4-FFF2-40B4-BE49-F238E27FC236}">
                <a16:creationId xmlns:a16="http://schemas.microsoft.com/office/drawing/2014/main" id="{A9907AE0-4010-4278-9A44-775764DE8579}"/>
              </a:ext>
            </a:extLst>
          </p:cNvPr>
          <p:cNvPicPr>
            <a:picLocks noChangeAspect="1"/>
          </p:cNvPicPr>
          <p:nvPr/>
        </p:nvPicPr>
        <p:blipFill>
          <a:blip r:embed="rId2"/>
          <a:stretch>
            <a:fillRect/>
          </a:stretch>
        </p:blipFill>
        <p:spPr>
          <a:xfrm>
            <a:off x="1910568" y="1229409"/>
            <a:ext cx="5533001" cy="3319801"/>
          </a:xfrm>
          <a:prstGeom prst="rect">
            <a:avLst/>
          </a:prstGeom>
        </p:spPr>
      </p:pic>
    </p:spTree>
    <p:extLst>
      <p:ext uri="{BB962C8B-B14F-4D97-AF65-F5344CB8AC3E}">
        <p14:creationId xmlns:p14="http://schemas.microsoft.com/office/powerpoint/2010/main" val="229118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Performance weightings</a:t>
            </a:r>
          </a:p>
        </p:txBody>
      </p:sp>
      <p:grpSp>
        <p:nvGrpSpPr>
          <p:cNvPr id="21" name="Group 20">
            <a:extLst>
              <a:ext uri="{FF2B5EF4-FFF2-40B4-BE49-F238E27FC236}">
                <a16:creationId xmlns:a16="http://schemas.microsoft.com/office/drawing/2014/main" id="{2D3BFC97-D875-47E0-B53B-D6A645428F34}"/>
              </a:ext>
            </a:extLst>
          </p:cNvPr>
          <p:cNvGrpSpPr/>
          <p:nvPr/>
        </p:nvGrpSpPr>
        <p:grpSpPr>
          <a:xfrm>
            <a:off x="467190" y="1237955"/>
            <a:ext cx="8245010" cy="2886461"/>
            <a:chOff x="467190" y="1237955"/>
            <a:chExt cx="8245010" cy="2886461"/>
          </a:xfrm>
        </p:grpSpPr>
        <p:pic>
          <p:nvPicPr>
            <p:cNvPr id="20" name="Picture 19">
              <a:extLst>
                <a:ext uri="{FF2B5EF4-FFF2-40B4-BE49-F238E27FC236}">
                  <a16:creationId xmlns:a16="http://schemas.microsoft.com/office/drawing/2014/main" id="{E27DFC6C-050B-4DE0-B2AC-67C52D41BCC6}"/>
                </a:ext>
              </a:extLst>
            </p:cNvPr>
            <p:cNvPicPr>
              <a:picLocks noChangeAspect="1"/>
            </p:cNvPicPr>
            <p:nvPr/>
          </p:nvPicPr>
          <p:blipFill rotWithShape="1">
            <a:blip r:embed="rId2"/>
            <a:srcRect l="7922" t="22393" r="2155" b="21641"/>
            <a:stretch/>
          </p:blipFill>
          <p:spPr>
            <a:xfrm>
              <a:off x="467190" y="1237955"/>
              <a:ext cx="8245010" cy="2886461"/>
            </a:xfrm>
            <a:prstGeom prst="rect">
              <a:avLst/>
            </a:prstGeom>
          </p:spPr>
        </p:pic>
        <p:sp>
          <p:nvSpPr>
            <p:cNvPr id="14" name="Rectangle 13">
              <a:extLst>
                <a:ext uri="{FF2B5EF4-FFF2-40B4-BE49-F238E27FC236}">
                  <a16:creationId xmlns:a16="http://schemas.microsoft.com/office/drawing/2014/main" id="{4F7BAA9B-22C9-4D24-A18D-E4E9FE03DD63}"/>
                </a:ext>
              </a:extLst>
            </p:cNvPr>
            <p:cNvSpPr/>
            <p:nvPr/>
          </p:nvSpPr>
          <p:spPr>
            <a:xfrm>
              <a:off x="502360" y="1294228"/>
              <a:ext cx="8167416" cy="8832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09C9F96-F503-4C67-9E49-4A906F8C3490}"/>
                </a:ext>
              </a:extLst>
            </p:cNvPr>
            <p:cNvSpPr/>
            <p:nvPr/>
          </p:nvSpPr>
          <p:spPr>
            <a:xfrm>
              <a:off x="502360" y="2177518"/>
              <a:ext cx="8167416" cy="7063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D92DB6B-E401-4955-A3E7-6C1B7C8A1443}"/>
                </a:ext>
              </a:extLst>
            </p:cNvPr>
            <p:cNvSpPr/>
            <p:nvPr/>
          </p:nvSpPr>
          <p:spPr>
            <a:xfrm>
              <a:off x="502360" y="2888567"/>
              <a:ext cx="8167416" cy="6072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C2B574D-FFBE-47E7-B17B-22332E168E6D}"/>
                </a:ext>
              </a:extLst>
            </p:cNvPr>
            <p:cNvSpPr/>
            <p:nvPr/>
          </p:nvSpPr>
          <p:spPr>
            <a:xfrm>
              <a:off x="502360" y="3495822"/>
              <a:ext cx="8167416" cy="6002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551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Key variables</a:t>
            </a:r>
          </a:p>
        </p:txBody>
      </p:sp>
      <p:pic>
        <p:nvPicPr>
          <p:cNvPr id="8" name="Picture 7">
            <a:extLst>
              <a:ext uri="{FF2B5EF4-FFF2-40B4-BE49-F238E27FC236}">
                <a16:creationId xmlns:a16="http://schemas.microsoft.com/office/drawing/2014/main" id="{18481ADC-A75A-46DF-89ED-B90C24CE7CFC}"/>
              </a:ext>
            </a:extLst>
          </p:cNvPr>
          <p:cNvPicPr>
            <a:picLocks noChangeAspect="1"/>
          </p:cNvPicPr>
          <p:nvPr/>
        </p:nvPicPr>
        <p:blipFill rotWithShape="1">
          <a:blip r:embed="rId2"/>
          <a:srcRect l="6546" r="6688" b="12071"/>
          <a:stretch/>
        </p:blipFill>
        <p:spPr>
          <a:xfrm>
            <a:off x="1083343" y="1778411"/>
            <a:ext cx="6977313" cy="1507745"/>
          </a:xfrm>
          <a:prstGeom prst="rect">
            <a:avLst/>
          </a:prstGeom>
        </p:spPr>
      </p:pic>
      <p:sp>
        <p:nvSpPr>
          <p:cNvPr id="2" name="TextBox 1">
            <a:extLst>
              <a:ext uri="{FF2B5EF4-FFF2-40B4-BE49-F238E27FC236}">
                <a16:creationId xmlns:a16="http://schemas.microsoft.com/office/drawing/2014/main" id="{5B151786-4CA9-4E42-8FD0-762AC2CF75A7}"/>
              </a:ext>
            </a:extLst>
          </p:cNvPr>
          <p:cNvSpPr txBox="1"/>
          <p:nvPr/>
        </p:nvSpPr>
        <p:spPr>
          <a:xfrm>
            <a:off x="5535637" y="1278934"/>
            <a:ext cx="2525020" cy="492443"/>
          </a:xfrm>
          <a:prstGeom prst="rect">
            <a:avLst/>
          </a:prstGeom>
          <a:noFill/>
        </p:spPr>
        <p:txBody>
          <a:bodyPr wrap="square" rtlCol="0">
            <a:spAutoFit/>
          </a:bodyPr>
          <a:lstStyle/>
          <a:p>
            <a:pPr algn="l"/>
            <a:r>
              <a:rPr lang="en-GB" sz="1300" b="1" dirty="0">
                <a:solidFill>
                  <a:srgbClr val="1BD1CA"/>
                </a:solidFill>
              </a:rPr>
              <a:t>               Confidence</a:t>
            </a:r>
          </a:p>
          <a:p>
            <a:pPr algn="l"/>
            <a:r>
              <a:rPr lang="en-GB" sz="1300" b="1" dirty="0">
                <a:solidFill>
                  <a:srgbClr val="1BD1CA"/>
                </a:solidFill>
              </a:rPr>
              <a:t>Medium        Low            High</a:t>
            </a:r>
          </a:p>
        </p:txBody>
      </p:sp>
    </p:spTree>
    <p:extLst>
      <p:ext uri="{BB962C8B-B14F-4D97-AF65-F5344CB8AC3E}">
        <p14:creationId xmlns:p14="http://schemas.microsoft.com/office/powerpoint/2010/main" val="14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Key variables</a:t>
            </a:r>
          </a:p>
        </p:txBody>
      </p:sp>
      <p:pic>
        <p:nvPicPr>
          <p:cNvPr id="3" name="Picture 2">
            <a:extLst>
              <a:ext uri="{FF2B5EF4-FFF2-40B4-BE49-F238E27FC236}">
                <a16:creationId xmlns:a16="http://schemas.microsoft.com/office/drawing/2014/main" id="{A4A3A834-7833-4634-B1DD-896E0ADFC17A}"/>
              </a:ext>
            </a:extLst>
          </p:cNvPr>
          <p:cNvPicPr>
            <a:picLocks noChangeAspect="1"/>
          </p:cNvPicPr>
          <p:nvPr/>
        </p:nvPicPr>
        <p:blipFill rotWithShape="1">
          <a:blip r:embed="rId2"/>
          <a:srcRect l="10146" r="10727" b="6423"/>
          <a:stretch/>
        </p:blipFill>
        <p:spPr>
          <a:xfrm>
            <a:off x="742373" y="1778046"/>
            <a:ext cx="6213601" cy="2465086"/>
          </a:xfrm>
          <a:prstGeom prst="rect">
            <a:avLst/>
          </a:prstGeom>
        </p:spPr>
      </p:pic>
      <p:sp>
        <p:nvSpPr>
          <p:cNvPr id="5" name="TextBox 4">
            <a:extLst>
              <a:ext uri="{FF2B5EF4-FFF2-40B4-BE49-F238E27FC236}">
                <a16:creationId xmlns:a16="http://schemas.microsoft.com/office/drawing/2014/main" id="{471FB3BA-E31C-44AF-8E41-8C70DD6BBCF1}"/>
              </a:ext>
            </a:extLst>
          </p:cNvPr>
          <p:cNvSpPr txBox="1"/>
          <p:nvPr/>
        </p:nvSpPr>
        <p:spPr>
          <a:xfrm>
            <a:off x="4269541" y="1278934"/>
            <a:ext cx="2525020" cy="492443"/>
          </a:xfrm>
          <a:prstGeom prst="rect">
            <a:avLst/>
          </a:prstGeom>
          <a:noFill/>
        </p:spPr>
        <p:txBody>
          <a:bodyPr wrap="square" rtlCol="0">
            <a:spAutoFit/>
          </a:bodyPr>
          <a:lstStyle/>
          <a:p>
            <a:pPr algn="l"/>
            <a:r>
              <a:rPr lang="en-GB" sz="1300" b="1" dirty="0">
                <a:solidFill>
                  <a:srgbClr val="1BD1CA"/>
                </a:solidFill>
              </a:rPr>
              <a:t>               Confidence</a:t>
            </a:r>
          </a:p>
          <a:p>
            <a:pPr algn="l"/>
            <a:r>
              <a:rPr lang="en-GB" sz="1300" b="1" dirty="0">
                <a:solidFill>
                  <a:srgbClr val="1BD1CA"/>
                </a:solidFill>
              </a:rPr>
              <a:t>Medium        Low            High</a:t>
            </a:r>
          </a:p>
        </p:txBody>
      </p:sp>
      <p:sp>
        <p:nvSpPr>
          <p:cNvPr id="2" name="Right Brace 1">
            <a:extLst>
              <a:ext uri="{FF2B5EF4-FFF2-40B4-BE49-F238E27FC236}">
                <a16:creationId xmlns:a16="http://schemas.microsoft.com/office/drawing/2014/main" id="{23DF8F63-E2FB-4612-82DC-0028D5488556}"/>
              </a:ext>
            </a:extLst>
          </p:cNvPr>
          <p:cNvSpPr/>
          <p:nvPr/>
        </p:nvSpPr>
        <p:spPr>
          <a:xfrm>
            <a:off x="7061980" y="1871003"/>
            <a:ext cx="393896" cy="2250831"/>
          </a:xfrm>
          <a:prstGeom prst="rightBrace">
            <a:avLst/>
          </a:prstGeom>
          <a:ln w="28575">
            <a:solidFill>
              <a:srgbClr val="28D1C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3804C8C9-1A73-4DA8-BA94-2BA94F3B4DCD}"/>
              </a:ext>
            </a:extLst>
          </p:cNvPr>
          <p:cNvSpPr txBox="1"/>
          <p:nvPr/>
        </p:nvSpPr>
        <p:spPr>
          <a:xfrm>
            <a:off x="7455876" y="2750196"/>
            <a:ext cx="1209821" cy="492443"/>
          </a:xfrm>
          <a:prstGeom prst="rect">
            <a:avLst/>
          </a:prstGeom>
          <a:noFill/>
        </p:spPr>
        <p:txBody>
          <a:bodyPr wrap="square" rtlCol="0">
            <a:spAutoFit/>
          </a:bodyPr>
          <a:lstStyle/>
          <a:p>
            <a:pPr algn="l"/>
            <a:r>
              <a:rPr lang="en-GB" sz="1300" b="1" dirty="0">
                <a:solidFill>
                  <a:srgbClr val="28D1C9"/>
                </a:solidFill>
              </a:rPr>
              <a:t>Task</a:t>
            </a:r>
          </a:p>
          <a:p>
            <a:pPr algn="l"/>
            <a:r>
              <a:rPr lang="en-GB" sz="1300" b="1" dirty="0">
                <a:solidFill>
                  <a:srgbClr val="28D1C9"/>
                </a:solidFill>
              </a:rPr>
              <a:t>Performance</a:t>
            </a:r>
          </a:p>
        </p:txBody>
      </p:sp>
    </p:spTree>
    <p:extLst>
      <p:ext uri="{BB962C8B-B14F-4D97-AF65-F5344CB8AC3E}">
        <p14:creationId xmlns:p14="http://schemas.microsoft.com/office/powerpoint/2010/main" val="320642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GB" sz="2800" dirty="0"/>
              <a:t>ROWI Tool Demonstration</a:t>
            </a:r>
          </a:p>
        </p:txBody>
      </p:sp>
    </p:spTree>
    <p:extLst>
      <p:ext uri="{BB962C8B-B14F-4D97-AF65-F5344CB8AC3E}">
        <p14:creationId xmlns:p14="http://schemas.microsoft.com/office/powerpoint/2010/main" val="259811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Tool input/output</a:t>
            </a:r>
          </a:p>
        </p:txBody>
      </p:sp>
      <p:pic>
        <p:nvPicPr>
          <p:cNvPr id="5" name="Picture 4">
            <a:extLst>
              <a:ext uri="{FF2B5EF4-FFF2-40B4-BE49-F238E27FC236}">
                <a16:creationId xmlns:a16="http://schemas.microsoft.com/office/drawing/2014/main" id="{ED9F2096-FDA9-4613-B4DF-B7A0755A7AC4}"/>
              </a:ext>
            </a:extLst>
          </p:cNvPr>
          <p:cNvPicPr>
            <a:picLocks noChangeAspect="1"/>
          </p:cNvPicPr>
          <p:nvPr/>
        </p:nvPicPr>
        <p:blipFill rotWithShape="1">
          <a:blip r:embed="rId2"/>
          <a:srcRect t="-1" b="1625"/>
          <a:stretch/>
        </p:blipFill>
        <p:spPr>
          <a:xfrm>
            <a:off x="2626117" y="1222375"/>
            <a:ext cx="4088983" cy="3648075"/>
          </a:xfrm>
          <a:prstGeom prst="rect">
            <a:avLst/>
          </a:prstGeom>
        </p:spPr>
      </p:pic>
      <p:sp>
        <p:nvSpPr>
          <p:cNvPr id="7" name="TextBox 6">
            <a:extLst>
              <a:ext uri="{FF2B5EF4-FFF2-40B4-BE49-F238E27FC236}">
                <a16:creationId xmlns:a16="http://schemas.microsoft.com/office/drawing/2014/main" id="{0C2DD0C6-A490-4EE5-ACEF-C10197AEAF54}"/>
              </a:ext>
            </a:extLst>
          </p:cNvPr>
          <p:cNvSpPr txBox="1"/>
          <p:nvPr/>
        </p:nvSpPr>
        <p:spPr>
          <a:xfrm>
            <a:off x="1742303" y="2332423"/>
            <a:ext cx="760620" cy="507831"/>
          </a:xfrm>
          <a:prstGeom prst="rect">
            <a:avLst/>
          </a:prstGeom>
          <a:noFill/>
        </p:spPr>
        <p:txBody>
          <a:bodyPr wrap="square" rtlCol="0">
            <a:spAutoFit/>
          </a:bodyPr>
          <a:lstStyle/>
          <a:p>
            <a:pPr algn="ctr"/>
            <a:r>
              <a:rPr lang="en-GB" dirty="0">
                <a:solidFill>
                  <a:srgbClr val="C00000"/>
                </a:solidFill>
              </a:rPr>
              <a:t>1</a:t>
            </a:r>
          </a:p>
          <a:p>
            <a:pPr algn="ctr"/>
            <a:r>
              <a:rPr lang="en-GB" dirty="0">
                <a:solidFill>
                  <a:srgbClr val="C00000"/>
                </a:solidFill>
              </a:rPr>
              <a:t>Costs</a:t>
            </a:r>
          </a:p>
        </p:txBody>
      </p:sp>
      <p:sp>
        <p:nvSpPr>
          <p:cNvPr id="16" name="Rectangle: Rounded Corners 15">
            <a:extLst>
              <a:ext uri="{FF2B5EF4-FFF2-40B4-BE49-F238E27FC236}">
                <a16:creationId xmlns:a16="http://schemas.microsoft.com/office/drawing/2014/main" id="{62C1D327-06C0-4558-AE21-F87B5F18DF4B}"/>
              </a:ext>
            </a:extLst>
          </p:cNvPr>
          <p:cNvSpPr/>
          <p:nvPr/>
        </p:nvSpPr>
        <p:spPr>
          <a:xfrm>
            <a:off x="2543988" y="1702191"/>
            <a:ext cx="4236640" cy="1629796"/>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1C8D31C7-59C8-4A43-A71D-350CD816B49F}"/>
              </a:ext>
            </a:extLst>
          </p:cNvPr>
          <p:cNvSpPr/>
          <p:nvPr/>
        </p:nvSpPr>
        <p:spPr>
          <a:xfrm>
            <a:off x="2566356" y="3332202"/>
            <a:ext cx="4236640" cy="426704"/>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40708019-146B-48D6-A491-5D0275601E27}"/>
              </a:ext>
            </a:extLst>
          </p:cNvPr>
          <p:cNvSpPr txBox="1"/>
          <p:nvPr/>
        </p:nvSpPr>
        <p:spPr>
          <a:xfrm>
            <a:off x="1742303" y="3264898"/>
            <a:ext cx="760620" cy="507831"/>
          </a:xfrm>
          <a:prstGeom prst="rect">
            <a:avLst/>
          </a:prstGeom>
          <a:noFill/>
        </p:spPr>
        <p:txBody>
          <a:bodyPr wrap="square" rtlCol="0">
            <a:spAutoFit/>
          </a:bodyPr>
          <a:lstStyle/>
          <a:p>
            <a:pPr algn="ctr"/>
            <a:r>
              <a:rPr lang="en-GB" dirty="0">
                <a:solidFill>
                  <a:srgbClr val="C00000"/>
                </a:solidFill>
              </a:rPr>
              <a:t>2</a:t>
            </a:r>
          </a:p>
          <a:p>
            <a:pPr algn="ctr"/>
            <a:r>
              <a:rPr lang="en-GB" dirty="0">
                <a:solidFill>
                  <a:srgbClr val="C00000"/>
                </a:solidFill>
              </a:rPr>
              <a:t>Org</a:t>
            </a:r>
          </a:p>
        </p:txBody>
      </p:sp>
      <p:sp>
        <p:nvSpPr>
          <p:cNvPr id="24" name="Rectangle: Rounded Corners 23">
            <a:extLst>
              <a:ext uri="{FF2B5EF4-FFF2-40B4-BE49-F238E27FC236}">
                <a16:creationId xmlns:a16="http://schemas.microsoft.com/office/drawing/2014/main" id="{95AF1182-49EC-4F5E-B270-0910ECC5E404}"/>
              </a:ext>
            </a:extLst>
          </p:cNvPr>
          <p:cNvSpPr/>
          <p:nvPr/>
        </p:nvSpPr>
        <p:spPr>
          <a:xfrm>
            <a:off x="2574394" y="3757922"/>
            <a:ext cx="3041400" cy="1077791"/>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1C15A9D5-A9DE-4EF9-88BC-5E8EA3A27BAA}"/>
              </a:ext>
            </a:extLst>
          </p:cNvPr>
          <p:cNvSpPr/>
          <p:nvPr/>
        </p:nvSpPr>
        <p:spPr>
          <a:xfrm>
            <a:off x="5695652" y="3758396"/>
            <a:ext cx="1095315" cy="1077791"/>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DC3528B-D2FA-42F9-9481-C7E071C31162}"/>
              </a:ext>
            </a:extLst>
          </p:cNvPr>
          <p:cNvSpPr txBox="1"/>
          <p:nvPr/>
        </p:nvSpPr>
        <p:spPr>
          <a:xfrm>
            <a:off x="1742303" y="4042499"/>
            <a:ext cx="760620" cy="507831"/>
          </a:xfrm>
          <a:prstGeom prst="rect">
            <a:avLst/>
          </a:prstGeom>
          <a:noFill/>
        </p:spPr>
        <p:txBody>
          <a:bodyPr wrap="square" rtlCol="0">
            <a:spAutoFit/>
          </a:bodyPr>
          <a:lstStyle/>
          <a:p>
            <a:pPr algn="ctr"/>
            <a:r>
              <a:rPr lang="en-GB" dirty="0">
                <a:solidFill>
                  <a:srgbClr val="C00000"/>
                </a:solidFill>
              </a:rPr>
              <a:t>3</a:t>
            </a:r>
          </a:p>
          <a:p>
            <a:pPr algn="ctr"/>
            <a:r>
              <a:rPr lang="en-GB" dirty="0">
                <a:solidFill>
                  <a:srgbClr val="C00000"/>
                </a:solidFill>
              </a:rPr>
              <a:t>Input</a:t>
            </a:r>
          </a:p>
        </p:txBody>
      </p:sp>
      <p:sp>
        <p:nvSpPr>
          <p:cNvPr id="27" name="TextBox 26">
            <a:extLst>
              <a:ext uri="{FF2B5EF4-FFF2-40B4-BE49-F238E27FC236}">
                <a16:creationId xmlns:a16="http://schemas.microsoft.com/office/drawing/2014/main" id="{7AF094C5-FFFD-443E-BEB2-52B7DCEC0A9F}"/>
              </a:ext>
            </a:extLst>
          </p:cNvPr>
          <p:cNvSpPr txBox="1"/>
          <p:nvPr/>
        </p:nvSpPr>
        <p:spPr>
          <a:xfrm>
            <a:off x="6838657" y="4087654"/>
            <a:ext cx="698965" cy="507831"/>
          </a:xfrm>
          <a:prstGeom prst="rect">
            <a:avLst/>
          </a:prstGeom>
          <a:noFill/>
        </p:spPr>
        <p:txBody>
          <a:bodyPr wrap="square" rtlCol="0">
            <a:spAutoFit/>
          </a:bodyPr>
          <a:lstStyle/>
          <a:p>
            <a:pPr algn="ctr"/>
            <a:r>
              <a:rPr lang="en-GB" dirty="0">
                <a:solidFill>
                  <a:srgbClr val="C00000"/>
                </a:solidFill>
              </a:rPr>
              <a:t>4</a:t>
            </a:r>
          </a:p>
          <a:p>
            <a:pPr algn="ctr"/>
            <a:r>
              <a:rPr lang="en-GB" dirty="0">
                <a:solidFill>
                  <a:srgbClr val="C00000"/>
                </a:solidFill>
              </a:rPr>
              <a:t>Output</a:t>
            </a:r>
          </a:p>
        </p:txBody>
      </p:sp>
    </p:spTree>
    <p:extLst>
      <p:ext uri="{BB962C8B-B14F-4D97-AF65-F5344CB8AC3E}">
        <p14:creationId xmlns:p14="http://schemas.microsoft.com/office/powerpoint/2010/main" val="34149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22" grpId="0" animBg="1"/>
      <p:bldP spid="23" grpId="0"/>
      <p:bldP spid="24" grpId="0" animBg="1"/>
      <p:bldP spid="25" grpId="0" animBg="1"/>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Capital &amp; operational costs</a:t>
            </a:r>
          </a:p>
        </p:txBody>
      </p:sp>
      <p:pic>
        <p:nvPicPr>
          <p:cNvPr id="3" name="Picture 2">
            <a:extLst>
              <a:ext uri="{FF2B5EF4-FFF2-40B4-BE49-F238E27FC236}">
                <a16:creationId xmlns:a16="http://schemas.microsoft.com/office/drawing/2014/main" id="{BE510025-6B96-497B-8334-F45DF0C4ECE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4" y="1222375"/>
            <a:ext cx="8243887" cy="1728847"/>
          </a:xfrm>
          <a:prstGeom prst="rect">
            <a:avLst/>
          </a:prstGeom>
          <a:noFill/>
          <a:ln>
            <a:noFill/>
          </a:ln>
        </p:spPr>
      </p:pic>
      <p:pic>
        <p:nvPicPr>
          <p:cNvPr id="2" name="Picture 1">
            <a:extLst>
              <a:ext uri="{FF2B5EF4-FFF2-40B4-BE49-F238E27FC236}">
                <a16:creationId xmlns:a16="http://schemas.microsoft.com/office/drawing/2014/main" id="{719CA9B4-F599-4F1F-994B-C775B24C9CFB}"/>
              </a:ext>
            </a:extLst>
          </p:cNvPr>
          <p:cNvPicPr>
            <a:picLocks noChangeAspect="1"/>
          </p:cNvPicPr>
          <p:nvPr/>
        </p:nvPicPr>
        <p:blipFill>
          <a:blip r:embed="rId3"/>
          <a:stretch>
            <a:fillRect/>
          </a:stretch>
        </p:blipFill>
        <p:spPr>
          <a:xfrm>
            <a:off x="468314" y="3088220"/>
            <a:ext cx="8243888" cy="1469778"/>
          </a:xfrm>
          <a:prstGeom prst="rect">
            <a:avLst/>
          </a:prstGeom>
        </p:spPr>
      </p:pic>
    </p:spTree>
    <p:extLst>
      <p:ext uri="{BB962C8B-B14F-4D97-AF65-F5344CB8AC3E}">
        <p14:creationId xmlns:p14="http://schemas.microsoft.com/office/powerpoint/2010/main" val="22311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4E7729-CCAE-1C49-A8D3-A3196FC6FD24}"/>
              </a:ext>
            </a:extLst>
          </p:cNvPr>
          <p:cNvSpPr>
            <a:spLocks noGrp="1"/>
          </p:cNvSpPr>
          <p:nvPr>
            <p:ph type="sldNum" sz="quarter" idx="4294967295"/>
          </p:nvPr>
        </p:nvSpPr>
        <p:spPr>
          <a:xfrm>
            <a:off x="8643663" y="4684542"/>
            <a:ext cx="289322" cy="255692"/>
          </a:xfrm>
        </p:spPr>
        <p:txBody>
          <a:bodyPr/>
          <a:lstStyle/>
          <a:p>
            <a:pPr defTabSz="557181"/>
            <a:fld id="{9B2906C8-311F-2E42-8450-C27E8DB59718}" type="slidenum">
              <a:rPr lang="en-GB">
                <a:solidFill>
                  <a:srgbClr val="0D1226"/>
                </a:solidFill>
                <a:latin typeface="Arial" panose="020B0604020202020204"/>
              </a:rPr>
              <a:pPr defTabSz="557181"/>
              <a:t>2</a:t>
            </a:fld>
            <a:endParaRPr lang="en-GB" dirty="0">
              <a:solidFill>
                <a:srgbClr val="0D1226"/>
              </a:solidFill>
              <a:latin typeface="Arial" panose="020B0604020202020204"/>
            </a:endParaRPr>
          </a:p>
        </p:txBody>
      </p:sp>
      <p:sp>
        <p:nvSpPr>
          <p:cNvPr id="3" name="Text Placeholder 2">
            <a:extLst>
              <a:ext uri="{FF2B5EF4-FFF2-40B4-BE49-F238E27FC236}">
                <a16:creationId xmlns:a16="http://schemas.microsoft.com/office/drawing/2014/main" id="{12AAE2A2-958D-C149-AC8F-D4958CC966AC}"/>
              </a:ext>
            </a:extLst>
          </p:cNvPr>
          <p:cNvSpPr>
            <a:spLocks noGrp="1"/>
          </p:cNvSpPr>
          <p:nvPr>
            <p:ph type="body" sz="quarter" idx="4294967295"/>
          </p:nvPr>
        </p:nvSpPr>
        <p:spPr>
          <a:xfrm>
            <a:off x="521740" y="657104"/>
            <a:ext cx="1438973" cy="450726"/>
          </a:xfrm>
        </p:spPr>
        <p:txBody>
          <a:bodyPr/>
          <a:lstStyle/>
          <a:p>
            <a:pPr marL="0" indent="0">
              <a:buNone/>
            </a:pPr>
            <a:r>
              <a:rPr lang="en-GB" sz="2100" b="1" dirty="0">
                <a:latin typeface="Arial" panose="020B0604020202020204" pitchFamily="34" charset="0"/>
                <a:cs typeface="Arial" panose="020B0604020202020204" pitchFamily="34" charset="0"/>
              </a:rPr>
              <a:t>Panellists</a:t>
            </a:r>
          </a:p>
          <a:p>
            <a:pPr lvl="1"/>
            <a:endParaRPr lang="en-GB" dirty="0"/>
          </a:p>
        </p:txBody>
      </p:sp>
      <p:sp>
        <p:nvSpPr>
          <p:cNvPr id="8" name="TextBox 7">
            <a:extLst>
              <a:ext uri="{FF2B5EF4-FFF2-40B4-BE49-F238E27FC236}">
                <a16:creationId xmlns:a16="http://schemas.microsoft.com/office/drawing/2014/main" id="{E97B1D94-539D-41EB-B894-19DDAC7C328C}"/>
              </a:ext>
            </a:extLst>
          </p:cNvPr>
          <p:cNvSpPr txBox="1"/>
          <p:nvPr/>
        </p:nvSpPr>
        <p:spPr>
          <a:xfrm>
            <a:off x="4358563" y="3230021"/>
            <a:ext cx="1388199" cy="276999"/>
          </a:xfrm>
          <a:prstGeom prst="rect">
            <a:avLst/>
          </a:prstGeom>
          <a:noFill/>
        </p:spPr>
        <p:txBody>
          <a:bodyPr wrap="square" rtlCol="0">
            <a:spAutoFit/>
          </a:bodyPr>
          <a:lstStyle/>
          <a:p>
            <a:endParaRPr lang="en-GB" sz="1200" dirty="0">
              <a:solidFill>
                <a:srgbClr val="0D1226"/>
              </a:solidFill>
              <a:latin typeface="Arial" panose="020B0604020202020204"/>
            </a:endParaRPr>
          </a:p>
        </p:txBody>
      </p:sp>
      <p:sp>
        <p:nvSpPr>
          <p:cNvPr id="23" name="TextBox 22">
            <a:extLst>
              <a:ext uri="{FF2B5EF4-FFF2-40B4-BE49-F238E27FC236}">
                <a16:creationId xmlns:a16="http://schemas.microsoft.com/office/drawing/2014/main" id="{D83C8F64-DA31-418B-8ACC-B3A3F0D9EA9F}"/>
              </a:ext>
            </a:extLst>
          </p:cNvPr>
          <p:cNvSpPr txBox="1"/>
          <p:nvPr/>
        </p:nvSpPr>
        <p:spPr>
          <a:xfrm>
            <a:off x="828409" y="2807107"/>
            <a:ext cx="1219949" cy="900246"/>
          </a:xfrm>
          <a:prstGeom prst="rect">
            <a:avLst/>
          </a:prstGeom>
          <a:noFill/>
        </p:spPr>
        <p:txBody>
          <a:bodyPr wrap="square" rtlCol="0">
            <a:spAutoFit/>
          </a:bodyPr>
          <a:lstStyle/>
          <a:p>
            <a:r>
              <a:rPr lang="en-GB" sz="1050" b="1" dirty="0">
                <a:solidFill>
                  <a:srgbClr val="0D1226"/>
                </a:solidFill>
                <a:latin typeface="Arial" panose="020B0604020202020204"/>
              </a:rPr>
              <a:t>Host </a:t>
            </a:r>
            <a:br>
              <a:rPr lang="en-GB" sz="1050" b="1" dirty="0">
                <a:solidFill>
                  <a:srgbClr val="0D1226"/>
                </a:solidFill>
                <a:latin typeface="Arial" panose="020B0604020202020204"/>
              </a:rPr>
            </a:br>
            <a:r>
              <a:rPr lang="en-GB" sz="1050" b="1" dirty="0">
                <a:solidFill>
                  <a:srgbClr val="0D1226"/>
                </a:solidFill>
                <a:latin typeface="Arial" panose="020B0604020202020204"/>
              </a:rPr>
              <a:t>Peter Brogan, </a:t>
            </a:r>
          </a:p>
          <a:p>
            <a:r>
              <a:rPr lang="en-GB" sz="1050" dirty="0">
                <a:solidFill>
                  <a:srgbClr val="0D1226"/>
                </a:solidFill>
                <a:latin typeface="Arial "/>
              </a:rPr>
              <a:t>Head of Research and Insight, IWFM</a:t>
            </a:r>
          </a:p>
        </p:txBody>
      </p:sp>
      <p:pic>
        <p:nvPicPr>
          <p:cNvPr id="24" name="Picture 23">
            <a:extLst>
              <a:ext uri="{FF2B5EF4-FFF2-40B4-BE49-F238E27FC236}">
                <a16:creationId xmlns:a16="http://schemas.microsoft.com/office/drawing/2014/main" id="{3802D392-A374-4E96-91E9-2CE1490189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5331" y="1406024"/>
            <a:ext cx="1255025" cy="125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3270CEFB-9BD4-4518-9DF0-11885080C436}"/>
              </a:ext>
            </a:extLst>
          </p:cNvPr>
          <p:cNvPicPr>
            <a:picLocks noChangeAspect="1"/>
          </p:cNvPicPr>
          <p:nvPr/>
        </p:nvPicPr>
        <p:blipFill>
          <a:blip r:embed="rId5"/>
          <a:srcRect/>
          <a:stretch/>
        </p:blipFill>
        <p:spPr>
          <a:xfrm>
            <a:off x="2877533" y="1406024"/>
            <a:ext cx="1255026" cy="1255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TextBox 27">
            <a:extLst>
              <a:ext uri="{FF2B5EF4-FFF2-40B4-BE49-F238E27FC236}">
                <a16:creationId xmlns:a16="http://schemas.microsoft.com/office/drawing/2014/main" id="{C3FF4BAA-9DE2-477C-80D0-DF71ADD79BB4}"/>
              </a:ext>
            </a:extLst>
          </p:cNvPr>
          <p:cNvSpPr txBox="1"/>
          <p:nvPr/>
        </p:nvSpPr>
        <p:spPr>
          <a:xfrm>
            <a:off x="2798941" y="2929938"/>
            <a:ext cx="1708252" cy="577081"/>
          </a:xfrm>
          <a:prstGeom prst="rect">
            <a:avLst/>
          </a:prstGeom>
          <a:noFill/>
        </p:spPr>
        <p:txBody>
          <a:bodyPr wrap="square" rtlCol="0">
            <a:spAutoFit/>
          </a:bodyPr>
          <a:lstStyle/>
          <a:p>
            <a:r>
              <a:rPr lang="en-GB" sz="1050" b="1" dirty="0">
                <a:solidFill>
                  <a:srgbClr val="0D1227"/>
                </a:solidFill>
                <a:latin typeface="Arial" panose="020B0604020202020204" pitchFamily="34" charset="0"/>
              </a:rPr>
              <a:t>Dr Nigel </a:t>
            </a:r>
            <a:r>
              <a:rPr lang="en-GB" sz="1050" b="1" dirty="0" err="1">
                <a:solidFill>
                  <a:srgbClr val="0D1227"/>
                </a:solidFill>
                <a:latin typeface="Arial" panose="020B0604020202020204" pitchFamily="34" charset="0"/>
              </a:rPr>
              <a:t>Oseland</a:t>
            </a:r>
            <a:r>
              <a:rPr lang="en-GB" sz="1050" b="1" dirty="0">
                <a:solidFill>
                  <a:srgbClr val="0D1227"/>
                </a:solidFill>
                <a:latin typeface="Arial" panose="020B0604020202020204" pitchFamily="34" charset="0"/>
              </a:rPr>
              <a:t>: </a:t>
            </a:r>
            <a:r>
              <a:rPr lang="en-GB" sz="1050" dirty="0">
                <a:solidFill>
                  <a:srgbClr val="0D1227"/>
                </a:solidFill>
                <a:latin typeface="Arial" panose="020B0604020202020204" pitchFamily="34" charset="0"/>
              </a:rPr>
              <a:t>Workplace Strategist, Workplace Unlimited</a:t>
            </a:r>
          </a:p>
        </p:txBody>
      </p:sp>
      <p:sp>
        <p:nvSpPr>
          <p:cNvPr id="29" name="TextBox 28">
            <a:extLst>
              <a:ext uri="{FF2B5EF4-FFF2-40B4-BE49-F238E27FC236}">
                <a16:creationId xmlns:a16="http://schemas.microsoft.com/office/drawing/2014/main" id="{2888BD29-F0BA-4D2F-917F-CBBC5032FA82}"/>
              </a:ext>
            </a:extLst>
          </p:cNvPr>
          <p:cNvSpPr txBox="1"/>
          <p:nvPr/>
        </p:nvSpPr>
        <p:spPr>
          <a:xfrm>
            <a:off x="4946334" y="2929938"/>
            <a:ext cx="1600855" cy="738664"/>
          </a:xfrm>
          <a:prstGeom prst="rect">
            <a:avLst/>
          </a:prstGeom>
          <a:noFill/>
        </p:spPr>
        <p:txBody>
          <a:bodyPr wrap="square" rtlCol="0">
            <a:spAutoFit/>
          </a:bodyPr>
          <a:lstStyle/>
          <a:p>
            <a:r>
              <a:rPr lang="sv-SE" sz="1050" b="1" dirty="0">
                <a:solidFill>
                  <a:srgbClr val="0D1227"/>
                </a:solidFill>
                <a:latin typeface="Arial" panose="020B0604020202020204" pitchFamily="34" charset="0"/>
              </a:rPr>
              <a:t>Matthew Tucker: </a:t>
            </a:r>
            <a:r>
              <a:rPr lang="sv-SE" sz="1050" dirty="0">
                <a:solidFill>
                  <a:srgbClr val="0D1227"/>
                </a:solidFill>
                <a:latin typeface="Arial" panose="020B0604020202020204" pitchFamily="34" charset="0"/>
              </a:rPr>
              <a:t>Reader in Workplace and FM, Liverpool Business School</a:t>
            </a:r>
          </a:p>
        </p:txBody>
      </p:sp>
      <p:pic>
        <p:nvPicPr>
          <p:cNvPr id="13" name="Picture 12">
            <a:extLst>
              <a:ext uri="{FF2B5EF4-FFF2-40B4-BE49-F238E27FC236}">
                <a16:creationId xmlns:a16="http://schemas.microsoft.com/office/drawing/2014/main" id="{A9D6DC75-3B6A-4FA0-9485-3094627717A2}"/>
              </a:ext>
            </a:extLst>
          </p:cNvPr>
          <p:cNvPicPr>
            <a:picLocks noChangeAspect="1"/>
          </p:cNvPicPr>
          <p:nvPr/>
        </p:nvPicPr>
        <p:blipFill>
          <a:blip r:embed="rId6"/>
          <a:srcRect/>
          <a:stretch/>
        </p:blipFill>
        <p:spPr>
          <a:xfrm>
            <a:off x="5011444" y="1406024"/>
            <a:ext cx="1255025" cy="125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7BBEF609-4A2A-4138-92EC-CA723DB117A3}"/>
              </a:ext>
            </a:extLst>
          </p:cNvPr>
          <p:cNvSpPr txBox="1"/>
          <p:nvPr/>
        </p:nvSpPr>
        <p:spPr>
          <a:xfrm>
            <a:off x="6897428" y="2929938"/>
            <a:ext cx="1600855" cy="738664"/>
          </a:xfrm>
          <a:prstGeom prst="rect">
            <a:avLst/>
          </a:prstGeom>
          <a:noFill/>
        </p:spPr>
        <p:txBody>
          <a:bodyPr wrap="square" rtlCol="0">
            <a:spAutoFit/>
          </a:bodyPr>
          <a:lstStyle/>
          <a:p>
            <a:r>
              <a:rPr lang="sv-SE" sz="1050" b="1" dirty="0">
                <a:solidFill>
                  <a:srgbClr val="0D1227"/>
                </a:solidFill>
                <a:latin typeface="Arial" panose="020B0604020202020204" pitchFamily="34" charset="0"/>
              </a:rPr>
              <a:t>Dr Hannah Wilson: </a:t>
            </a:r>
            <a:r>
              <a:rPr lang="sv-SE" sz="1050" dirty="0">
                <a:solidFill>
                  <a:srgbClr val="0D1227"/>
                </a:solidFill>
                <a:latin typeface="Arial" panose="020B0604020202020204" pitchFamily="34" charset="0"/>
              </a:rPr>
              <a:t>Senior Lecturer, School of Doctural Management Studies</a:t>
            </a:r>
          </a:p>
        </p:txBody>
      </p:sp>
      <p:pic>
        <p:nvPicPr>
          <p:cNvPr id="11" name="Picture 10">
            <a:extLst>
              <a:ext uri="{FF2B5EF4-FFF2-40B4-BE49-F238E27FC236}">
                <a16:creationId xmlns:a16="http://schemas.microsoft.com/office/drawing/2014/main" id="{274D9B60-D72C-4B90-863D-0DEFBC240270}"/>
              </a:ext>
            </a:extLst>
          </p:cNvPr>
          <p:cNvPicPr>
            <a:picLocks noChangeAspect="1"/>
          </p:cNvPicPr>
          <p:nvPr/>
        </p:nvPicPr>
        <p:blipFill>
          <a:blip r:embed="rId7"/>
          <a:srcRect/>
          <a:stretch/>
        </p:blipFill>
        <p:spPr>
          <a:xfrm>
            <a:off x="6983645" y="1406024"/>
            <a:ext cx="1255025" cy="125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843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Organisational variables</a:t>
            </a:r>
          </a:p>
        </p:txBody>
      </p:sp>
      <p:pic>
        <p:nvPicPr>
          <p:cNvPr id="3" name="Picture 2">
            <a:extLst>
              <a:ext uri="{FF2B5EF4-FFF2-40B4-BE49-F238E27FC236}">
                <a16:creationId xmlns:a16="http://schemas.microsoft.com/office/drawing/2014/main" id="{DA1DFBA1-4957-4469-9CDA-182722EE2C91}"/>
              </a:ext>
            </a:extLst>
          </p:cNvPr>
          <p:cNvPicPr>
            <a:picLocks noChangeAspect="1"/>
          </p:cNvPicPr>
          <p:nvPr/>
        </p:nvPicPr>
        <p:blipFill rotWithShape="1">
          <a:blip r:embed="rId2">
            <a:extLst>
              <a:ext uri="{28A0092B-C50C-407E-A947-70E740481C1C}">
                <a14:useLocalDpi xmlns:a14="http://schemas.microsoft.com/office/drawing/2010/main" val="0"/>
              </a:ext>
            </a:extLst>
          </a:blip>
          <a:srcRect t="8492"/>
          <a:stretch/>
        </p:blipFill>
        <p:spPr bwMode="auto">
          <a:xfrm>
            <a:off x="468312" y="1222374"/>
            <a:ext cx="8243887" cy="1180509"/>
          </a:xfrm>
          <a:prstGeom prst="rect">
            <a:avLst/>
          </a:prstGeom>
          <a:noFill/>
          <a:ln>
            <a:noFill/>
          </a:ln>
          <a:extLst>
            <a:ext uri="{53640926-AAD7-44D8-BBD7-CCE9431645EC}">
              <a14:shadowObscured xmlns:a14="http://schemas.microsoft.com/office/drawing/2010/main"/>
            </a:ext>
          </a:extLst>
        </p:spPr>
      </p:pic>
      <p:sp>
        <p:nvSpPr>
          <p:cNvPr id="5" name="Rectangle: Rounded Corners 4">
            <a:extLst>
              <a:ext uri="{FF2B5EF4-FFF2-40B4-BE49-F238E27FC236}">
                <a16:creationId xmlns:a16="http://schemas.microsoft.com/office/drawing/2014/main" id="{D659DADC-63E3-4A00-BB1B-85D8FB2A9B5D}"/>
              </a:ext>
            </a:extLst>
          </p:cNvPr>
          <p:cNvSpPr/>
          <p:nvPr/>
        </p:nvSpPr>
        <p:spPr>
          <a:xfrm>
            <a:off x="999949" y="1320522"/>
            <a:ext cx="2482722" cy="802476"/>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686E2E3-4AC8-4ED6-A210-0639AEF47C8A}"/>
              </a:ext>
            </a:extLst>
          </p:cNvPr>
          <p:cNvSpPr/>
          <p:nvPr/>
        </p:nvSpPr>
        <p:spPr>
          <a:xfrm>
            <a:off x="970790" y="2122998"/>
            <a:ext cx="2482722" cy="213802"/>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11ECD86A-F452-4E6A-9F03-A4D791BEA6E8}"/>
              </a:ext>
            </a:extLst>
          </p:cNvPr>
          <p:cNvSpPr/>
          <p:nvPr/>
        </p:nvSpPr>
        <p:spPr>
          <a:xfrm>
            <a:off x="4419970" y="1480457"/>
            <a:ext cx="3409036" cy="348343"/>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517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Benefits input</a:t>
            </a:r>
          </a:p>
        </p:txBody>
      </p:sp>
      <p:pic>
        <p:nvPicPr>
          <p:cNvPr id="3" name="Picture 2">
            <a:extLst>
              <a:ext uri="{FF2B5EF4-FFF2-40B4-BE49-F238E27FC236}">
                <a16:creationId xmlns:a16="http://schemas.microsoft.com/office/drawing/2014/main" id="{513E457B-D465-4787-8309-6872521024C6}"/>
              </a:ext>
            </a:extLst>
          </p:cNvPr>
          <p:cNvPicPr>
            <a:picLocks noChangeAspect="1"/>
          </p:cNvPicPr>
          <p:nvPr/>
        </p:nvPicPr>
        <p:blipFill rotWithShape="1">
          <a:blip r:embed="rId2">
            <a:extLst>
              <a:ext uri="{28A0092B-C50C-407E-A947-70E740481C1C}">
                <a14:useLocalDpi xmlns:a14="http://schemas.microsoft.com/office/drawing/2010/main" val="0"/>
              </a:ext>
            </a:extLst>
          </a:blip>
          <a:srcRect r="5074"/>
          <a:stretch/>
        </p:blipFill>
        <p:spPr bwMode="auto">
          <a:xfrm>
            <a:off x="468313" y="1222375"/>
            <a:ext cx="8243887" cy="3094131"/>
          </a:xfrm>
          <a:prstGeom prst="rect">
            <a:avLst/>
          </a:prstGeom>
          <a:noFill/>
          <a:ln>
            <a:noFill/>
          </a:ln>
          <a:extLst>
            <a:ext uri="{53640926-AAD7-44D8-BBD7-CCE9431645EC}">
              <a14:shadowObscured xmlns:a14="http://schemas.microsoft.com/office/drawing/2010/main"/>
            </a:ext>
          </a:extLst>
        </p:spPr>
      </p:pic>
      <p:sp>
        <p:nvSpPr>
          <p:cNvPr id="5" name="Rectangle: Rounded Corners 4">
            <a:extLst>
              <a:ext uri="{FF2B5EF4-FFF2-40B4-BE49-F238E27FC236}">
                <a16:creationId xmlns:a16="http://schemas.microsoft.com/office/drawing/2014/main" id="{F7AA561E-8DFC-4BEA-BD3D-BE57924D63C1}"/>
              </a:ext>
            </a:extLst>
          </p:cNvPr>
          <p:cNvSpPr/>
          <p:nvPr/>
        </p:nvSpPr>
        <p:spPr>
          <a:xfrm>
            <a:off x="3466011" y="1286975"/>
            <a:ext cx="1628503" cy="1865527"/>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061A56A7-D048-4290-BC78-0FE91B8A0915}"/>
              </a:ext>
            </a:extLst>
          </p:cNvPr>
          <p:cNvSpPr/>
          <p:nvPr/>
        </p:nvSpPr>
        <p:spPr>
          <a:xfrm>
            <a:off x="5185954" y="1286974"/>
            <a:ext cx="979715" cy="2901849"/>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E2036DE-B50F-4FA8-8AFF-6E5B506A641F}"/>
              </a:ext>
            </a:extLst>
          </p:cNvPr>
          <p:cNvSpPr/>
          <p:nvPr/>
        </p:nvSpPr>
        <p:spPr>
          <a:xfrm>
            <a:off x="6257109" y="1286974"/>
            <a:ext cx="2320834" cy="2901849"/>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468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Benefits output</a:t>
            </a:r>
          </a:p>
        </p:txBody>
      </p:sp>
      <p:pic>
        <p:nvPicPr>
          <p:cNvPr id="3" name="Picture 2">
            <a:extLst>
              <a:ext uri="{FF2B5EF4-FFF2-40B4-BE49-F238E27FC236}">
                <a16:creationId xmlns:a16="http://schemas.microsoft.com/office/drawing/2014/main" id="{ACF60047-78EF-4ABF-8E0D-6D991A9F3DC9}"/>
              </a:ext>
            </a:extLst>
          </p:cNvPr>
          <p:cNvPicPr>
            <a:picLocks noChangeAspect="1"/>
          </p:cNvPicPr>
          <p:nvPr/>
        </p:nvPicPr>
        <p:blipFill rotWithShape="1">
          <a:blip r:embed="rId2">
            <a:extLst>
              <a:ext uri="{28A0092B-C50C-407E-A947-70E740481C1C}">
                <a14:useLocalDpi xmlns:a14="http://schemas.microsoft.com/office/drawing/2010/main" val="0"/>
              </a:ext>
            </a:extLst>
          </a:blip>
          <a:srcRect l="23790"/>
          <a:stretch/>
        </p:blipFill>
        <p:spPr bwMode="auto">
          <a:xfrm>
            <a:off x="2933964" y="1222374"/>
            <a:ext cx="2729940" cy="32370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6041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Completed example</a:t>
            </a:r>
          </a:p>
        </p:txBody>
      </p:sp>
      <p:pic>
        <p:nvPicPr>
          <p:cNvPr id="2" name="Picture 1">
            <a:extLst>
              <a:ext uri="{FF2B5EF4-FFF2-40B4-BE49-F238E27FC236}">
                <a16:creationId xmlns:a16="http://schemas.microsoft.com/office/drawing/2014/main" id="{CCBB5259-C7B4-4E81-B9C3-F809FF7F5B26}"/>
              </a:ext>
            </a:extLst>
          </p:cNvPr>
          <p:cNvPicPr>
            <a:picLocks noChangeAspect="1"/>
          </p:cNvPicPr>
          <p:nvPr/>
        </p:nvPicPr>
        <p:blipFill rotWithShape="1">
          <a:blip r:embed="rId2"/>
          <a:srcRect b="1061"/>
          <a:stretch/>
        </p:blipFill>
        <p:spPr>
          <a:xfrm>
            <a:off x="2511083" y="1076162"/>
            <a:ext cx="4220308" cy="3794288"/>
          </a:xfrm>
          <a:prstGeom prst="rect">
            <a:avLst/>
          </a:prstGeom>
        </p:spPr>
      </p:pic>
    </p:spTree>
    <p:extLst>
      <p:ext uri="{BB962C8B-B14F-4D97-AF65-F5344CB8AC3E}">
        <p14:creationId xmlns:p14="http://schemas.microsoft.com/office/powerpoint/2010/main" val="276385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108B91-20B9-4351-8D29-93EC53714F9C}"/>
              </a:ext>
            </a:extLst>
          </p:cNvPr>
          <p:cNvSpPr txBox="1">
            <a:spLocks/>
          </p:cNvSpPr>
          <p:nvPr/>
        </p:nvSpPr>
        <p:spPr>
          <a:xfrm>
            <a:off x="468312" y="390524"/>
            <a:ext cx="8040850" cy="761267"/>
          </a:xfrm>
          <a:prstGeom prst="rect">
            <a:avLst/>
          </a:prstGeom>
        </p:spPr>
        <p:txBody>
          <a:bodyPr>
            <a:noAutofit/>
          </a:bodyPr>
          <a:lstStyle>
            <a:lvl1pPr marL="108000" indent="-108000" algn="l" defTabSz="685800" rtl="0" eaLnBrk="1" latinLnBrk="0" hangingPunct="1">
              <a:lnSpc>
                <a:spcPct val="100000"/>
              </a:lnSpc>
              <a:spcBef>
                <a:spcPts val="1600"/>
              </a:spcBef>
              <a:buFont typeface="Arial" panose="020B0604020202020204" pitchFamily="34" charset="0"/>
              <a:buChar char="•"/>
              <a:defRPr sz="1300" kern="1200">
                <a:solidFill>
                  <a:schemeClr val="tx1"/>
                </a:solidFill>
                <a:latin typeface="+mn-lt"/>
                <a:ea typeface="+mn-ea"/>
                <a:cs typeface="+mn-cs"/>
              </a:defRPr>
            </a:lvl1pPr>
            <a:lvl2pPr marL="252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2pPr>
            <a:lvl3pPr marL="396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3pPr>
            <a:lvl4pPr marL="540000" indent="-144000" algn="l" defTabSz="685800" rtl="0" eaLnBrk="1" latinLnBrk="0" hangingPunct="1">
              <a:lnSpc>
                <a:spcPct val="100000"/>
              </a:lnSpc>
              <a:spcBef>
                <a:spcPts val="800"/>
              </a:spcBef>
              <a:buFont typeface="System Font Regular"/>
              <a:buChar char="–"/>
              <a:defRPr sz="1300" kern="1200">
                <a:solidFill>
                  <a:schemeClr val="tx1"/>
                </a:solidFill>
                <a:latin typeface="+mn-lt"/>
                <a:ea typeface="+mn-ea"/>
                <a:cs typeface="+mn-cs"/>
              </a:defRPr>
            </a:lvl4pPr>
            <a:lvl5pPr marL="0" indent="0" algn="l" defTabSz="685800" rtl="0" eaLnBrk="1" latinLnBrk="0" hangingPunct="1">
              <a:lnSpc>
                <a:spcPct val="100000"/>
              </a:lnSpc>
              <a:spcBef>
                <a:spcPts val="800"/>
              </a:spcBef>
              <a:buFontTx/>
              <a:buNone/>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Multiple spreadsheets/options</a:t>
            </a:r>
          </a:p>
        </p:txBody>
      </p:sp>
      <p:pic>
        <p:nvPicPr>
          <p:cNvPr id="5" name="Picture 4">
            <a:extLst>
              <a:ext uri="{FF2B5EF4-FFF2-40B4-BE49-F238E27FC236}">
                <a16:creationId xmlns:a16="http://schemas.microsoft.com/office/drawing/2014/main" id="{20B75ABC-082C-436F-9EAB-0D063D4372CE}"/>
              </a:ext>
            </a:extLst>
          </p:cNvPr>
          <p:cNvPicPr>
            <a:picLocks noChangeAspect="1"/>
          </p:cNvPicPr>
          <p:nvPr/>
        </p:nvPicPr>
        <p:blipFill rotWithShape="1">
          <a:blip r:embed="rId2">
            <a:extLst>
              <a:ext uri="{28A0092B-C50C-407E-A947-70E740481C1C}">
                <a14:useLocalDpi xmlns:a14="http://schemas.microsoft.com/office/drawing/2010/main" val="0"/>
              </a:ext>
            </a:extLst>
          </a:blip>
          <a:srcRect l="266"/>
          <a:stretch/>
        </p:blipFill>
        <p:spPr bwMode="auto">
          <a:xfrm>
            <a:off x="468313" y="1452611"/>
            <a:ext cx="8258145" cy="22382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763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55C49325-7910-4BBC-8513-8162632E6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2586"/>
          </a:xfrm>
          <a:prstGeom prst="rect">
            <a:avLst/>
          </a:prstGeom>
        </p:spPr>
      </p:pic>
      <p:pic>
        <p:nvPicPr>
          <p:cNvPr id="13" name="Picture 12" descr="A close up of a sign&#10;&#10;Description automatically generated">
            <a:extLst>
              <a:ext uri="{FF2B5EF4-FFF2-40B4-BE49-F238E27FC236}">
                <a16:creationId xmlns:a16="http://schemas.microsoft.com/office/drawing/2014/main" id="{E8B4678B-7079-47AC-8856-9D94D58E0C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808" y="3610579"/>
            <a:ext cx="1538411" cy="1034515"/>
          </a:xfrm>
          <a:prstGeom prst="rect">
            <a:avLst/>
          </a:prstGeom>
        </p:spPr>
      </p:pic>
      <p:sp>
        <p:nvSpPr>
          <p:cNvPr id="14" name="TextBox 13">
            <a:extLst>
              <a:ext uri="{FF2B5EF4-FFF2-40B4-BE49-F238E27FC236}">
                <a16:creationId xmlns:a16="http://schemas.microsoft.com/office/drawing/2014/main" id="{23ADE230-093B-44F6-9125-9174B5019F87}"/>
              </a:ext>
            </a:extLst>
          </p:cNvPr>
          <p:cNvSpPr txBox="1"/>
          <p:nvPr/>
        </p:nvSpPr>
        <p:spPr>
          <a:xfrm>
            <a:off x="451599" y="1329521"/>
            <a:ext cx="44449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D1226"/>
                </a:solidFill>
                <a:latin typeface="Arial" panose="020B0604020202020204"/>
              </a:rPr>
              <a:t>Your questions</a:t>
            </a:r>
          </a:p>
        </p:txBody>
      </p:sp>
      <p:pic>
        <p:nvPicPr>
          <p:cNvPr id="2" name="Picture 1">
            <a:extLst>
              <a:ext uri="{FF2B5EF4-FFF2-40B4-BE49-F238E27FC236}">
                <a16:creationId xmlns:a16="http://schemas.microsoft.com/office/drawing/2014/main" id="{37F68E3E-C40E-4868-AD2D-D7A2E0D28FE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896580" y="1484521"/>
            <a:ext cx="3260016" cy="2173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4840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55C49325-7910-4BBC-8513-8162632E6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2586"/>
          </a:xfrm>
          <a:prstGeom prst="rect">
            <a:avLst/>
          </a:prstGeom>
        </p:spPr>
      </p:pic>
      <p:pic>
        <p:nvPicPr>
          <p:cNvPr id="13" name="Picture 12" descr="A close up of a sign&#10;&#10;Description automatically generated">
            <a:extLst>
              <a:ext uri="{FF2B5EF4-FFF2-40B4-BE49-F238E27FC236}">
                <a16:creationId xmlns:a16="http://schemas.microsoft.com/office/drawing/2014/main" id="{E8B4678B-7079-47AC-8856-9D94D58E0C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808" y="3610579"/>
            <a:ext cx="1538411" cy="1034515"/>
          </a:xfrm>
          <a:prstGeom prst="rect">
            <a:avLst/>
          </a:prstGeom>
        </p:spPr>
      </p:pic>
      <p:sp>
        <p:nvSpPr>
          <p:cNvPr id="14" name="TextBox 13">
            <a:extLst>
              <a:ext uri="{FF2B5EF4-FFF2-40B4-BE49-F238E27FC236}">
                <a16:creationId xmlns:a16="http://schemas.microsoft.com/office/drawing/2014/main" id="{23ADE230-093B-44F6-9125-9174B5019F87}"/>
              </a:ext>
            </a:extLst>
          </p:cNvPr>
          <p:cNvSpPr txBox="1"/>
          <p:nvPr/>
        </p:nvSpPr>
        <p:spPr>
          <a:xfrm>
            <a:off x="451599" y="1329521"/>
            <a:ext cx="68055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D1226"/>
                </a:solidFill>
                <a:latin typeface="Arial" panose="020B0604020202020204"/>
              </a:rPr>
              <a:t>If you are interested in getting involved in the pilot, please email research@iwfm.org.uk</a:t>
            </a:r>
          </a:p>
        </p:txBody>
      </p:sp>
    </p:spTree>
    <p:extLst>
      <p:ext uri="{BB962C8B-B14F-4D97-AF65-F5344CB8AC3E}">
        <p14:creationId xmlns:p14="http://schemas.microsoft.com/office/powerpoint/2010/main" val="326657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55C49325-7910-4BBC-8513-8162632E6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E8B4678B-7079-47AC-8856-9D94D58E0C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808" y="3610579"/>
            <a:ext cx="1538411" cy="1034515"/>
          </a:xfrm>
          <a:prstGeom prst="rect">
            <a:avLst/>
          </a:prstGeom>
        </p:spPr>
      </p:pic>
      <p:sp>
        <p:nvSpPr>
          <p:cNvPr id="14" name="TextBox 13">
            <a:extLst>
              <a:ext uri="{FF2B5EF4-FFF2-40B4-BE49-F238E27FC236}">
                <a16:creationId xmlns:a16="http://schemas.microsoft.com/office/drawing/2014/main" id="{23ADE230-093B-44F6-9125-9174B5019F87}"/>
              </a:ext>
            </a:extLst>
          </p:cNvPr>
          <p:cNvSpPr txBox="1"/>
          <p:nvPr/>
        </p:nvSpPr>
        <p:spPr>
          <a:xfrm>
            <a:off x="451599" y="718642"/>
            <a:ext cx="680554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D1226"/>
                </a:solidFill>
                <a:latin typeface="Arial" panose="020B0604020202020204"/>
              </a:rPr>
              <a:t>Continue the ROWI conversation on LinkedIn</a:t>
            </a:r>
          </a:p>
          <a:p>
            <a:endParaRPr lang="en-GB" sz="2400" b="1" dirty="0">
              <a:solidFill>
                <a:srgbClr val="0D1226"/>
              </a:solidFill>
              <a:latin typeface="Arial" panose="020B0604020202020204"/>
            </a:endParaRPr>
          </a:p>
          <a:p>
            <a:r>
              <a:rPr lang="en-GB" sz="2400" b="1" dirty="0">
                <a:solidFill>
                  <a:srgbClr val="0D1226"/>
                </a:solidFill>
                <a:latin typeface="Arial" panose="020B0604020202020204"/>
              </a:rPr>
              <a:t>             </a:t>
            </a:r>
          </a:p>
          <a:p>
            <a:r>
              <a:rPr lang="en-GB" sz="2400" b="1" dirty="0">
                <a:solidFill>
                  <a:srgbClr val="0D1226"/>
                </a:solidFill>
                <a:latin typeface="Arial" panose="020B0604020202020204"/>
              </a:rPr>
              <a:t>            IWFM </a:t>
            </a:r>
          </a:p>
          <a:p>
            <a:endParaRPr lang="en-GB" sz="2400" b="1" dirty="0">
              <a:solidFill>
                <a:srgbClr val="0D1226"/>
              </a:solidFill>
              <a:latin typeface="Arial" panose="020B0604020202020204"/>
            </a:endParaRPr>
          </a:p>
          <a:p>
            <a:r>
              <a:rPr lang="en-GB" sz="2400" b="1" dirty="0">
                <a:solidFill>
                  <a:srgbClr val="0D1226"/>
                </a:solidFill>
                <a:latin typeface="Arial" panose="020B0604020202020204"/>
              </a:rPr>
              <a:t>#workplace #futureofwork #ROWI</a:t>
            </a:r>
          </a:p>
        </p:txBody>
      </p:sp>
      <p:pic>
        <p:nvPicPr>
          <p:cNvPr id="5" name="Picture 4" descr="Logo, icon&#10;&#10;Description automatically generated">
            <a:extLst>
              <a:ext uri="{FF2B5EF4-FFF2-40B4-BE49-F238E27FC236}">
                <a16:creationId xmlns:a16="http://schemas.microsoft.com/office/drawing/2014/main" id="{3D510026-6ED6-46B5-819B-1F9DEEE87932}"/>
              </a:ext>
            </a:extLst>
          </p:cNvPr>
          <p:cNvPicPr>
            <a:picLocks noChangeAspect="1"/>
          </p:cNvPicPr>
          <p:nvPr/>
        </p:nvPicPr>
        <p:blipFill>
          <a:blip r:embed="rId5"/>
          <a:stretch>
            <a:fillRect/>
          </a:stretch>
        </p:blipFill>
        <p:spPr>
          <a:xfrm>
            <a:off x="576956" y="1422089"/>
            <a:ext cx="899162" cy="764642"/>
          </a:xfrm>
          <a:prstGeom prst="rect">
            <a:avLst/>
          </a:prstGeom>
        </p:spPr>
      </p:pic>
    </p:spTree>
    <p:extLst>
      <p:ext uri="{BB962C8B-B14F-4D97-AF65-F5344CB8AC3E}">
        <p14:creationId xmlns:p14="http://schemas.microsoft.com/office/powerpoint/2010/main" val="152948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2FF401-F037-4BC6-965C-98F2FC0A7C0F}"/>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707897" y="439015"/>
            <a:ext cx="2787599" cy="18254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B9DC80A-F49C-4301-87D3-00BD49910B29}"/>
              </a:ext>
            </a:extLst>
          </p:cNvPr>
          <p:cNvSpPr txBox="1"/>
          <p:nvPr/>
        </p:nvSpPr>
        <p:spPr>
          <a:xfrm>
            <a:off x="601545" y="1677489"/>
            <a:ext cx="6380003" cy="2816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sz="1800" b="1" dirty="0">
                <a:solidFill>
                  <a:srgbClr val="0D1226"/>
                </a:solidFill>
                <a:latin typeface="Arial" panose="020B0604020202020204" pitchFamily="34" charset="0"/>
                <a:cs typeface="Arial" panose="020B0604020202020204" pitchFamily="34" charset="0"/>
              </a:rPr>
              <a:t>Insight hub</a:t>
            </a:r>
          </a:p>
          <a:p>
            <a:pPr>
              <a:defRPr/>
            </a:pPr>
            <a:endParaRPr lang="en-GB" sz="1800" b="1" dirty="0">
              <a:solidFill>
                <a:srgbClr val="0D1226"/>
              </a:solidFill>
              <a:latin typeface="Arial" panose="020B0604020202020204" pitchFamily="34" charset="0"/>
              <a:cs typeface="Arial" panose="020B0604020202020204" pitchFamily="34" charset="0"/>
            </a:endParaRPr>
          </a:p>
          <a:p>
            <a:pPr marL="257168" indent="-257168">
              <a:buFont typeface="Arial" panose="020B0604020202020204" pitchFamily="34" charset="0"/>
              <a:buChar char="•"/>
              <a:defRPr/>
            </a:pPr>
            <a:r>
              <a:rPr lang="en-GB" sz="1800" dirty="0">
                <a:solidFill>
                  <a:srgbClr val="0D1226"/>
                </a:solidFill>
                <a:latin typeface="Arial" panose="020B0604020202020204" pitchFamily="34" charset="0"/>
                <a:cs typeface="Arial" panose="020B0604020202020204" pitchFamily="34" charset="0"/>
              </a:rPr>
              <a:t>Dedicated content hubs</a:t>
            </a:r>
          </a:p>
          <a:p>
            <a:pPr marL="257168" indent="-257168">
              <a:buFont typeface="Arial" panose="020B0604020202020204" pitchFamily="34" charset="0"/>
              <a:buChar char="•"/>
              <a:defRPr/>
            </a:pPr>
            <a:r>
              <a:rPr lang="en-GB" sz="1800" dirty="0">
                <a:solidFill>
                  <a:srgbClr val="0D1226"/>
                </a:solidFill>
                <a:latin typeface="Arial" panose="020B0604020202020204" pitchFamily="34" charset="0"/>
                <a:cs typeface="Arial" panose="020B0604020202020204" pitchFamily="34" charset="0"/>
              </a:rPr>
              <a:t>Research reports</a:t>
            </a:r>
          </a:p>
          <a:p>
            <a:pPr marL="257168" indent="-257168">
              <a:buFont typeface="Arial" panose="020B0604020202020204" pitchFamily="34" charset="0"/>
              <a:buChar char="•"/>
              <a:defRPr/>
            </a:pPr>
            <a:r>
              <a:rPr lang="en-GB" sz="1800" dirty="0">
                <a:solidFill>
                  <a:srgbClr val="0D1226"/>
                </a:solidFill>
                <a:latin typeface="Arial" panose="020B0604020202020204" pitchFamily="34" charset="0"/>
                <a:cs typeface="Arial" panose="020B0604020202020204" pitchFamily="34" charset="0"/>
              </a:rPr>
              <a:t>Good practice guides</a:t>
            </a:r>
          </a:p>
          <a:p>
            <a:pPr marL="257168" indent="-257168">
              <a:buFont typeface="Arial" panose="020B0604020202020204" pitchFamily="34" charset="0"/>
              <a:buChar char="•"/>
              <a:defRPr/>
            </a:pPr>
            <a:r>
              <a:rPr lang="en-GB" sz="1800" dirty="0">
                <a:solidFill>
                  <a:srgbClr val="0D1226"/>
                </a:solidFill>
                <a:latin typeface="Arial" panose="020B0604020202020204" pitchFamily="34" charset="0"/>
                <a:cs typeface="Arial" panose="020B0604020202020204" pitchFamily="34" charset="0"/>
              </a:rPr>
              <a:t>Guidance notes</a:t>
            </a:r>
          </a:p>
          <a:p>
            <a:pPr marL="257168" indent="-257168">
              <a:buFont typeface="Arial" panose="020B0604020202020204" pitchFamily="34" charset="0"/>
              <a:buChar char="•"/>
              <a:defRPr/>
            </a:pPr>
            <a:r>
              <a:rPr lang="en-GB" sz="1800" dirty="0">
                <a:solidFill>
                  <a:srgbClr val="0D1226"/>
                </a:solidFill>
                <a:latin typeface="Arial" panose="020B0604020202020204" pitchFamily="34" charset="0"/>
                <a:cs typeface="Arial" panose="020B0604020202020204" pitchFamily="34" charset="0"/>
              </a:rPr>
              <a:t>And more…</a:t>
            </a:r>
          </a:p>
          <a:p>
            <a:pPr>
              <a:defRPr/>
            </a:pPr>
            <a:endParaRPr lang="en-GB" sz="1800" dirty="0">
              <a:solidFill>
                <a:srgbClr val="0D1226"/>
              </a:solidFill>
              <a:latin typeface="Arial" panose="020B0604020202020204" pitchFamily="34" charset="0"/>
              <a:cs typeface="Arial" panose="020B0604020202020204" pitchFamily="34" charset="0"/>
            </a:endParaRPr>
          </a:p>
          <a:p>
            <a:pPr marL="257168" indent="-257168">
              <a:buFont typeface="Arial" panose="020B0604020202020204" pitchFamily="34" charset="0"/>
              <a:buChar char="•"/>
              <a:defRPr/>
            </a:pPr>
            <a:endParaRPr lang="en-GB" sz="1800" dirty="0">
              <a:solidFill>
                <a:srgbClr val="0D1226"/>
              </a:solidFill>
              <a:latin typeface="Arial" panose="020B0604020202020204" pitchFamily="34" charset="0"/>
              <a:cs typeface="Arial" panose="020B0604020202020204" pitchFamily="34" charset="0"/>
            </a:endParaRPr>
          </a:p>
          <a:p>
            <a:pPr>
              <a:defRPr/>
            </a:pPr>
            <a:r>
              <a:rPr lang="en-GB" sz="1500" dirty="0">
                <a:solidFill>
                  <a:srgbClr val="0D1226"/>
                </a:solidFill>
                <a:latin typeface="Arial" panose="020B0604020202020204" pitchFamily="34" charset="0"/>
                <a:cs typeface="Arial" panose="020B0604020202020204" pitchFamily="34" charset="0"/>
              </a:rPr>
              <a:t>Available to download at </a:t>
            </a:r>
            <a:r>
              <a:rPr lang="en-GB" sz="1500" b="1" dirty="0">
                <a:solidFill>
                  <a:srgbClr val="0D1226"/>
                </a:solidFill>
                <a:latin typeface="Arial" panose="020B0604020202020204" pitchFamily="34" charset="0"/>
                <a:cs typeface="Arial" panose="020B0604020202020204" pitchFamily="34" charset="0"/>
              </a:rPr>
              <a:t>iwfm.org.uk/insight</a:t>
            </a:r>
          </a:p>
        </p:txBody>
      </p:sp>
      <p:pic>
        <p:nvPicPr>
          <p:cNvPr id="7" name="Picture 6" descr="A picture containing logo&#10;&#10;Description automatically generated">
            <a:extLst>
              <a:ext uri="{FF2B5EF4-FFF2-40B4-BE49-F238E27FC236}">
                <a16:creationId xmlns:a16="http://schemas.microsoft.com/office/drawing/2014/main" id="{BACB9E2B-A940-4971-8C57-296A8653BF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544" y="603691"/>
            <a:ext cx="1506948" cy="493591"/>
          </a:xfrm>
          <a:prstGeom prst="rect">
            <a:avLst/>
          </a:prstGeom>
        </p:spPr>
      </p:pic>
      <p:pic>
        <p:nvPicPr>
          <p:cNvPr id="9" name="Picture 8">
            <a:extLst>
              <a:ext uri="{FF2B5EF4-FFF2-40B4-BE49-F238E27FC236}">
                <a16:creationId xmlns:a16="http://schemas.microsoft.com/office/drawing/2014/main" id="{5C5A07B5-CADC-411E-B3CC-B7B0E8CB864C}"/>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922922" y="1465439"/>
            <a:ext cx="2668423" cy="1867667"/>
          </a:xfrm>
          <a:prstGeom prst="round2DiagRect">
            <a:avLst>
              <a:gd name="adj1" fmla="val 16667"/>
              <a:gd name="adj2" fmla="val 369"/>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E77C2F77-2D70-4D13-AFC9-453661FA5307}"/>
              </a:ext>
            </a:extLst>
          </p:cNvPr>
          <p:cNvPicPr>
            <a:picLocks noChangeAspect="1"/>
          </p:cNvPicPr>
          <p:nvPr/>
        </p:nvPicPr>
        <p:blipFill>
          <a:blip r:embed="rId5">
            <a:extLst>
              <a:ext uri="{28A0092B-C50C-407E-A947-70E740481C1C}">
                <a14:useLocalDpi xmlns:a14="http://schemas.microsoft.com/office/drawing/2010/main" val="0"/>
              </a:ext>
            </a:extLst>
          </a:blip>
          <a:srcRect l="5997" r="5997"/>
          <a:stretch/>
        </p:blipFill>
        <p:spPr>
          <a:xfrm>
            <a:off x="5642621" y="3155096"/>
            <a:ext cx="3080100" cy="15164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30178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89F7B-2366-4B3F-942C-AF5B1E396483}"/>
              </a:ext>
            </a:extLst>
          </p:cNvPr>
          <p:cNvPicPr>
            <a:picLocks noChangeAspect="1"/>
          </p:cNvPicPr>
          <p:nvPr/>
        </p:nvPicPr>
        <p:blipFill>
          <a:blip r:embed="rId4"/>
          <a:srcRect/>
          <a:stretch/>
        </p:blipFill>
        <p:spPr>
          <a:xfrm>
            <a:off x="0" y="0"/>
            <a:ext cx="9144000" cy="6172200"/>
          </a:xfrm>
          <a:prstGeom prst="rect">
            <a:avLst/>
          </a:prstGeom>
        </p:spPr>
      </p:pic>
      <p:sp>
        <p:nvSpPr>
          <p:cNvPr id="8" name="TextBox 7">
            <a:extLst>
              <a:ext uri="{FF2B5EF4-FFF2-40B4-BE49-F238E27FC236}">
                <a16:creationId xmlns:a16="http://schemas.microsoft.com/office/drawing/2014/main" id="{CDB242A3-D769-481D-BDBA-27095B7ACF52}"/>
              </a:ext>
            </a:extLst>
          </p:cNvPr>
          <p:cNvSpPr txBox="1"/>
          <p:nvPr/>
        </p:nvSpPr>
        <p:spPr>
          <a:xfrm>
            <a:off x="2610025" y="4384683"/>
            <a:ext cx="5245100" cy="307777"/>
          </a:xfrm>
          <a:prstGeom prst="rect">
            <a:avLst/>
          </a:prstGeom>
          <a:noFill/>
        </p:spPr>
        <p:txBody>
          <a:bodyPr wrap="square" tIns="0" bIns="0" rtlCol="0">
            <a:spAutoFit/>
          </a:bodyPr>
          <a:lstStyle/>
          <a:p>
            <a:r>
              <a:rPr lang="en-GB" sz="2000" dirty="0">
                <a:solidFill>
                  <a:srgbClr val="0D1226"/>
                </a:solidFill>
                <a:latin typeface="Arial" panose="020B0604020202020204"/>
              </a:rPr>
              <a:t>iwfm.org.uk/coronavirus-resources.html</a:t>
            </a:r>
          </a:p>
        </p:txBody>
      </p:sp>
      <p:pic>
        <p:nvPicPr>
          <p:cNvPr id="9" name="Picture 8" descr="A close up of a sign&#10;&#10;Description automatically generated">
            <a:extLst>
              <a:ext uri="{FF2B5EF4-FFF2-40B4-BE49-F238E27FC236}">
                <a16:creationId xmlns:a16="http://schemas.microsoft.com/office/drawing/2014/main" id="{7B35CA5A-9F13-4C80-B9C2-A966495F60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808" y="3610579"/>
            <a:ext cx="1538411" cy="1034515"/>
          </a:xfrm>
          <a:prstGeom prst="rect">
            <a:avLst/>
          </a:prstGeom>
        </p:spPr>
      </p:pic>
    </p:spTree>
    <p:extLst>
      <p:ext uri="{BB962C8B-B14F-4D97-AF65-F5344CB8AC3E}">
        <p14:creationId xmlns:p14="http://schemas.microsoft.com/office/powerpoint/2010/main" val="249969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A89A5A5-C397-5246-B122-B12092048F78}"/>
              </a:ext>
            </a:extLst>
          </p:cNvPr>
          <p:cNvSpPr>
            <a:spLocks noGrp="1"/>
          </p:cNvSpPr>
          <p:nvPr>
            <p:ph idx="4294967295"/>
          </p:nvPr>
        </p:nvSpPr>
        <p:spPr>
          <a:xfrm>
            <a:off x="900113" y="1660525"/>
            <a:ext cx="6972300" cy="2702832"/>
          </a:xfrm>
        </p:spPr>
        <p:txBody>
          <a:bodyPr>
            <a:normAutofit/>
          </a:bodyPr>
          <a:lstStyle/>
          <a:p>
            <a:pPr marL="182563" indent="-182563"/>
            <a:r>
              <a:rPr lang="en-GB" sz="1800" dirty="0"/>
              <a:t>Welcome and introductions </a:t>
            </a:r>
          </a:p>
          <a:p>
            <a:pPr marL="182563" indent="-182563"/>
            <a:r>
              <a:rPr lang="en-GB" sz="1800" dirty="0"/>
              <a:t>Background and context </a:t>
            </a:r>
          </a:p>
          <a:p>
            <a:pPr marL="182563" indent="-182563"/>
            <a:r>
              <a:rPr lang="en-GB" sz="1800" dirty="0"/>
              <a:t>Tool development</a:t>
            </a:r>
          </a:p>
          <a:p>
            <a:pPr marL="182563" indent="-182563"/>
            <a:r>
              <a:rPr lang="en-GB" sz="1800" dirty="0"/>
              <a:t>ROWI tool demonstration</a:t>
            </a:r>
          </a:p>
          <a:p>
            <a:pPr marL="182563" indent="-182563"/>
            <a:r>
              <a:rPr lang="en-GB" sz="1800" dirty="0"/>
              <a:t>Discussion and questions </a:t>
            </a:r>
          </a:p>
          <a:p>
            <a:pPr marL="182563" indent="-182563"/>
            <a:r>
              <a:rPr lang="en-GB" sz="1800" dirty="0"/>
              <a:t>Final thoughts and close</a:t>
            </a:r>
          </a:p>
        </p:txBody>
      </p:sp>
      <p:sp>
        <p:nvSpPr>
          <p:cNvPr id="4" name="Text Placeholder 3">
            <a:extLst>
              <a:ext uri="{FF2B5EF4-FFF2-40B4-BE49-F238E27FC236}">
                <a16:creationId xmlns:a16="http://schemas.microsoft.com/office/drawing/2014/main" id="{EB57B840-E789-1C48-A78F-35E4114C16D4}"/>
              </a:ext>
            </a:extLst>
          </p:cNvPr>
          <p:cNvSpPr>
            <a:spLocks noGrp="1"/>
          </p:cNvSpPr>
          <p:nvPr>
            <p:ph type="body" sz="quarter" idx="4294967295"/>
          </p:nvPr>
        </p:nvSpPr>
        <p:spPr>
          <a:xfrm>
            <a:off x="900113" y="837520"/>
            <a:ext cx="8243887" cy="619125"/>
          </a:xfrm>
        </p:spPr>
        <p:txBody>
          <a:bodyPr>
            <a:normAutofit/>
          </a:bodyPr>
          <a:lstStyle/>
          <a:p>
            <a:pPr marL="0" indent="0">
              <a:buNone/>
            </a:pPr>
            <a:r>
              <a:rPr lang="en-GB" sz="2800" b="1" dirty="0"/>
              <a:t>Agenda</a:t>
            </a:r>
          </a:p>
        </p:txBody>
      </p:sp>
    </p:spTree>
    <p:extLst>
      <p:ext uri="{BB962C8B-B14F-4D97-AF65-F5344CB8AC3E}">
        <p14:creationId xmlns:p14="http://schemas.microsoft.com/office/powerpoint/2010/main" val="326067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7B840-E789-1C48-A78F-35E4114C16D4}"/>
              </a:ext>
            </a:extLst>
          </p:cNvPr>
          <p:cNvSpPr>
            <a:spLocks noGrp="1"/>
          </p:cNvSpPr>
          <p:nvPr>
            <p:ph type="body" sz="quarter" idx="4294967295"/>
          </p:nvPr>
        </p:nvSpPr>
        <p:spPr>
          <a:xfrm>
            <a:off x="900113" y="837520"/>
            <a:ext cx="8243887" cy="619125"/>
          </a:xfrm>
        </p:spPr>
        <p:txBody>
          <a:bodyPr>
            <a:norm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D1226"/>
                </a:solidFill>
                <a:effectLst/>
                <a:uLnTx/>
                <a:uFillTx/>
                <a:latin typeface="Arial" panose="020B0604020202020204"/>
                <a:ea typeface="+mn-ea"/>
                <a:cs typeface="+mn-cs"/>
              </a:rPr>
              <a:t>Welcome and introductions</a:t>
            </a:r>
          </a:p>
          <a:p>
            <a:pPr marL="0" indent="0">
              <a:buNone/>
            </a:pPr>
            <a:endParaRPr lang="en-GB" sz="2800" b="1" dirty="0"/>
          </a:p>
        </p:txBody>
      </p:sp>
      <p:pic>
        <p:nvPicPr>
          <p:cNvPr id="6" name="Picture 5" descr="A close up of a sign&#10;&#10;Description automatically generated">
            <a:extLst>
              <a:ext uri="{FF2B5EF4-FFF2-40B4-BE49-F238E27FC236}">
                <a16:creationId xmlns:a16="http://schemas.microsoft.com/office/drawing/2014/main" id="{4A276399-56BA-4629-9D42-6166F61712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0113" y="3960425"/>
            <a:ext cx="1027739" cy="691110"/>
          </a:xfrm>
          <a:prstGeom prst="rect">
            <a:avLst/>
          </a:prstGeom>
        </p:spPr>
      </p:pic>
    </p:spTree>
    <p:extLst>
      <p:ext uri="{BB962C8B-B14F-4D97-AF65-F5344CB8AC3E}">
        <p14:creationId xmlns:p14="http://schemas.microsoft.com/office/powerpoint/2010/main" val="292771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7B840-E789-1C48-A78F-35E4114C16D4}"/>
              </a:ext>
            </a:extLst>
          </p:cNvPr>
          <p:cNvSpPr>
            <a:spLocks noGrp="1"/>
          </p:cNvSpPr>
          <p:nvPr>
            <p:ph type="body" sz="quarter" idx="4294967295"/>
          </p:nvPr>
        </p:nvSpPr>
        <p:spPr>
          <a:xfrm>
            <a:off x="900113" y="837520"/>
            <a:ext cx="8243887" cy="619125"/>
          </a:xfrm>
        </p:spPr>
        <p:txBody>
          <a:bodyPr>
            <a:norm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D1226"/>
                </a:solidFill>
                <a:effectLst/>
                <a:uLnTx/>
                <a:uFillTx/>
                <a:latin typeface="Arial" panose="020B0604020202020204"/>
                <a:ea typeface="+mn-ea"/>
                <a:cs typeface="+mn-cs"/>
              </a:rPr>
              <a:t>Background and context</a:t>
            </a:r>
          </a:p>
          <a:p>
            <a:pPr marL="0" indent="0">
              <a:buNone/>
            </a:pPr>
            <a:endParaRPr lang="en-GB" sz="2800" b="1" dirty="0"/>
          </a:p>
        </p:txBody>
      </p:sp>
      <p:pic>
        <p:nvPicPr>
          <p:cNvPr id="6" name="Picture 5" descr="A close up of a sign&#10;&#10;Description automatically generated">
            <a:extLst>
              <a:ext uri="{FF2B5EF4-FFF2-40B4-BE49-F238E27FC236}">
                <a16:creationId xmlns:a16="http://schemas.microsoft.com/office/drawing/2014/main" id="{4A276399-56BA-4629-9D42-6166F61712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0113" y="3960425"/>
            <a:ext cx="1027739" cy="691110"/>
          </a:xfrm>
          <a:prstGeom prst="rect">
            <a:avLst/>
          </a:prstGeom>
        </p:spPr>
      </p:pic>
    </p:spTree>
    <p:extLst>
      <p:ext uri="{BB962C8B-B14F-4D97-AF65-F5344CB8AC3E}">
        <p14:creationId xmlns:p14="http://schemas.microsoft.com/office/powerpoint/2010/main" val="241570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sz="2800" b="1" dirty="0"/>
              <a:t>The productivity puzzle</a:t>
            </a:r>
          </a:p>
        </p:txBody>
      </p:sp>
      <p:pic>
        <p:nvPicPr>
          <p:cNvPr id="29" name="Picture 28">
            <a:extLst>
              <a:ext uri="{FF2B5EF4-FFF2-40B4-BE49-F238E27FC236}">
                <a16:creationId xmlns:a16="http://schemas.microsoft.com/office/drawing/2014/main" id="{2AD78568-89F5-4372-B416-3FFEE7688373}"/>
              </a:ext>
            </a:extLst>
          </p:cNvPr>
          <p:cNvPicPr>
            <a:picLocks noChangeAspect="1"/>
          </p:cNvPicPr>
          <p:nvPr/>
        </p:nvPicPr>
        <p:blipFill>
          <a:blip r:embed="rId3"/>
          <a:stretch>
            <a:fillRect/>
          </a:stretch>
        </p:blipFill>
        <p:spPr>
          <a:xfrm>
            <a:off x="2121150" y="1222375"/>
            <a:ext cx="5998984" cy="3170195"/>
          </a:xfrm>
          <a:prstGeom prst="rect">
            <a:avLst/>
          </a:prstGeom>
        </p:spPr>
      </p:pic>
    </p:spTree>
    <p:extLst>
      <p:ext uri="{BB962C8B-B14F-4D97-AF65-F5344CB8AC3E}">
        <p14:creationId xmlns:p14="http://schemas.microsoft.com/office/powerpoint/2010/main" val="341427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47C4F8-C236-5E47-8FD0-66CEA923D4B8}"/>
              </a:ext>
            </a:extLst>
          </p:cNvPr>
          <p:cNvSpPr>
            <a:spLocks noGrp="1"/>
          </p:cNvSpPr>
          <p:nvPr>
            <p:ph type="body" sz="quarter" idx="13"/>
          </p:nvPr>
        </p:nvSpPr>
        <p:spPr>
          <a:xfrm>
            <a:off x="468312" y="390524"/>
            <a:ext cx="8040850" cy="761267"/>
          </a:xfrm>
        </p:spPr>
        <p:txBody>
          <a:bodyPr>
            <a:noAutofit/>
          </a:bodyPr>
          <a:lstStyle/>
          <a:p>
            <a:r>
              <a:rPr lang="en-GB" sz="2800" dirty="0"/>
              <a:t>Tool development</a:t>
            </a:r>
          </a:p>
        </p:txBody>
      </p:sp>
      <p:pic>
        <p:nvPicPr>
          <p:cNvPr id="2" name="Picture 1">
            <a:extLst>
              <a:ext uri="{FF2B5EF4-FFF2-40B4-BE49-F238E27FC236}">
                <a16:creationId xmlns:a16="http://schemas.microsoft.com/office/drawing/2014/main" id="{9780D500-ED1E-46CE-88D6-E9F671523036}"/>
              </a:ext>
            </a:extLst>
          </p:cNvPr>
          <p:cNvPicPr>
            <a:picLocks noChangeAspect="1"/>
          </p:cNvPicPr>
          <p:nvPr/>
        </p:nvPicPr>
        <p:blipFill>
          <a:blip r:embed="rId2"/>
          <a:stretch>
            <a:fillRect/>
          </a:stretch>
        </p:blipFill>
        <p:spPr>
          <a:xfrm>
            <a:off x="468313" y="1968905"/>
            <a:ext cx="8243888" cy="1087006"/>
          </a:xfrm>
          <a:prstGeom prst="rect">
            <a:avLst/>
          </a:prstGeom>
        </p:spPr>
      </p:pic>
    </p:spTree>
    <p:extLst>
      <p:ext uri="{BB962C8B-B14F-4D97-AF65-F5344CB8AC3E}">
        <p14:creationId xmlns:p14="http://schemas.microsoft.com/office/powerpoint/2010/main" val="198224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47C4F8-C236-5E47-8FD0-66CEA923D4B8}"/>
              </a:ext>
            </a:extLst>
          </p:cNvPr>
          <p:cNvSpPr>
            <a:spLocks noGrp="1"/>
          </p:cNvSpPr>
          <p:nvPr>
            <p:ph type="body" sz="quarter" idx="13"/>
          </p:nvPr>
        </p:nvSpPr>
        <p:spPr>
          <a:xfrm>
            <a:off x="468312" y="390524"/>
            <a:ext cx="8040850" cy="761267"/>
          </a:xfrm>
        </p:spPr>
        <p:txBody>
          <a:bodyPr>
            <a:noAutofit/>
          </a:bodyPr>
          <a:lstStyle/>
          <a:p>
            <a:r>
              <a:rPr lang="en-GB" sz="2800" dirty="0"/>
              <a:t>Tool development</a:t>
            </a:r>
          </a:p>
        </p:txBody>
      </p:sp>
      <p:sp>
        <p:nvSpPr>
          <p:cNvPr id="6" name="Rectangle 5">
            <a:extLst>
              <a:ext uri="{FF2B5EF4-FFF2-40B4-BE49-F238E27FC236}">
                <a16:creationId xmlns:a16="http://schemas.microsoft.com/office/drawing/2014/main" id="{41FA6397-C04A-4D00-86B7-135E6451A551}"/>
              </a:ext>
            </a:extLst>
          </p:cNvPr>
          <p:cNvSpPr/>
          <p:nvPr/>
        </p:nvSpPr>
        <p:spPr>
          <a:xfrm>
            <a:off x="2034312" y="1713584"/>
            <a:ext cx="1122547" cy="566058"/>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ProQuest</a:t>
            </a:r>
          </a:p>
          <a:p>
            <a:pPr algn="ctr"/>
            <a:r>
              <a:rPr lang="en-GB" sz="1100" dirty="0">
                <a:solidFill>
                  <a:schemeClr val="tx1"/>
                </a:solidFill>
              </a:rPr>
              <a:t>6,322</a:t>
            </a:r>
          </a:p>
        </p:txBody>
      </p:sp>
      <p:sp>
        <p:nvSpPr>
          <p:cNvPr id="8" name="Rectangle 7">
            <a:extLst>
              <a:ext uri="{FF2B5EF4-FFF2-40B4-BE49-F238E27FC236}">
                <a16:creationId xmlns:a16="http://schemas.microsoft.com/office/drawing/2014/main" id="{586CBE7A-C10B-4F5B-B634-3D5C8EDAF755}"/>
              </a:ext>
            </a:extLst>
          </p:cNvPr>
          <p:cNvSpPr/>
          <p:nvPr/>
        </p:nvSpPr>
        <p:spPr>
          <a:xfrm>
            <a:off x="3362674" y="1713584"/>
            <a:ext cx="1122547" cy="566058"/>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Web of Science</a:t>
            </a:r>
          </a:p>
          <a:p>
            <a:pPr algn="ctr"/>
            <a:r>
              <a:rPr lang="en-GB" sz="1100" dirty="0">
                <a:solidFill>
                  <a:schemeClr val="tx1"/>
                </a:solidFill>
              </a:rPr>
              <a:t>1,822</a:t>
            </a:r>
          </a:p>
        </p:txBody>
      </p:sp>
      <p:sp>
        <p:nvSpPr>
          <p:cNvPr id="9" name="Rectangle 8">
            <a:extLst>
              <a:ext uri="{FF2B5EF4-FFF2-40B4-BE49-F238E27FC236}">
                <a16:creationId xmlns:a16="http://schemas.microsoft.com/office/drawing/2014/main" id="{597705B8-AA1B-45FE-B792-3FAC7AE77250}"/>
              </a:ext>
            </a:extLst>
          </p:cNvPr>
          <p:cNvSpPr/>
          <p:nvPr/>
        </p:nvSpPr>
        <p:spPr>
          <a:xfrm>
            <a:off x="4691036" y="1713584"/>
            <a:ext cx="1122547" cy="566058"/>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Science Direct</a:t>
            </a:r>
          </a:p>
          <a:p>
            <a:pPr algn="ctr"/>
            <a:r>
              <a:rPr lang="en-GB" sz="1100" dirty="0">
                <a:solidFill>
                  <a:schemeClr val="tx1"/>
                </a:solidFill>
              </a:rPr>
              <a:t>731</a:t>
            </a:r>
          </a:p>
        </p:txBody>
      </p:sp>
      <p:sp>
        <p:nvSpPr>
          <p:cNvPr id="10" name="Rectangle 9">
            <a:extLst>
              <a:ext uri="{FF2B5EF4-FFF2-40B4-BE49-F238E27FC236}">
                <a16:creationId xmlns:a16="http://schemas.microsoft.com/office/drawing/2014/main" id="{1B412C4B-DA30-422C-9174-DB5297850F2B}"/>
              </a:ext>
            </a:extLst>
          </p:cNvPr>
          <p:cNvSpPr/>
          <p:nvPr/>
        </p:nvSpPr>
        <p:spPr>
          <a:xfrm>
            <a:off x="6019398" y="1713584"/>
            <a:ext cx="1122547" cy="566058"/>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000" dirty="0">
                <a:solidFill>
                  <a:schemeClr val="tx1"/>
                </a:solidFill>
              </a:rPr>
              <a:t>Business Source Complete</a:t>
            </a:r>
          </a:p>
          <a:p>
            <a:pPr algn="ctr"/>
            <a:r>
              <a:rPr lang="en-GB" sz="1100" dirty="0">
                <a:solidFill>
                  <a:schemeClr val="tx1"/>
                </a:solidFill>
              </a:rPr>
              <a:t>421</a:t>
            </a:r>
          </a:p>
        </p:txBody>
      </p:sp>
      <p:sp>
        <p:nvSpPr>
          <p:cNvPr id="11" name="Rectangle 10">
            <a:extLst>
              <a:ext uri="{FF2B5EF4-FFF2-40B4-BE49-F238E27FC236}">
                <a16:creationId xmlns:a16="http://schemas.microsoft.com/office/drawing/2014/main" id="{00E3029B-CAC5-470A-A05B-4CA3AF57C987}"/>
              </a:ext>
            </a:extLst>
          </p:cNvPr>
          <p:cNvSpPr/>
          <p:nvPr/>
        </p:nvSpPr>
        <p:spPr>
          <a:xfrm>
            <a:off x="2025603" y="1242514"/>
            <a:ext cx="5116341" cy="297810"/>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Workplace OR building OR office AND productivity OR strategy AND measure </a:t>
            </a:r>
          </a:p>
        </p:txBody>
      </p:sp>
      <p:sp>
        <p:nvSpPr>
          <p:cNvPr id="12" name="Rectangle 11">
            <a:extLst>
              <a:ext uri="{FF2B5EF4-FFF2-40B4-BE49-F238E27FC236}">
                <a16:creationId xmlns:a16="http://schemas.microsoft.com/office/drawing/2014/main" id="{3F822FDF-1295-4EC8-A5A7-BF77B01F72CA}"/>
              </a:ext>
            </a:extLst>
          </p:cNvPr>
          <p:cNvSpPr/>
          <p:nvPr/>
        </p:nvSpPr>
        <p:spPr>
          <a:xfrm>
            <a:off x="4233042" y="2486636"/>
            <a:ext cx="736303" cy="344076"/>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a:solidFill>
                  <a:schemeClr val="tx1"/>
                </a:solidFill>
              </a:rPr>
              <a:t>9,356</a:t>
            </a:r>
          </a:p>
        </p:txBody>
      </p:sp>
      <p:sp>
        <p:nvSpPr>
          <p:cNvPr id="13" name="Rectangle 12">
            <a:extLst>
              <a:ext uri="{FF2B5EF4-FFF2-40B4-BE49-F238E27FC236}">
                <a16:creationId xmlns:a16="http://schemas.microsoft.com/office/drawing/2014/main" id="{B90B1055-0559-4443-A031-B7B906999ABA}"/>
              </a:ext>
            </a:extLst>
          </p:cNvPr>
          <p:cNvSpPr/>
          <p:nvPr/>
        </p:nvSpPr>
        <p:spPr>
          <a:xfrm>
            <a:off x="2034313" y="3773581"/>
            <a:ext cx="1122547" cy="566058"/>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ProQuest</a:t>
            </a:r>
          </a:p>
          <a:p>
            <a:pPr algn="ctr"/>
            <a:r>
              <a:rPr lang="en-GB" sz="1100" dirty="0">
                <a:solidFill>
                  <a:schemeClr val="tx1"/>
                </a:solidFill>
              </a:rPr>
              <a:t>1,016</a:t>
            </a:r>
          </a:p>
        </p:txBody>
      </p:sp>
      <p:sp>
        <p:nvSpPr>
          <p:cNvPr id="14" name="Rectangle 13">
            <a:extLst>
              <a:ext uri="{FF2B5EF4-FFF2-40B4-BE49-F238E27FC236}">
                <a16:creationId xmlns:a16="http://schemas.microsoft.com/office/drawing/2014/main" id="{1A8B16F3-74F9-43B5-A48F-A3B05866E2BF}"/>
              </a:ext>
            </a:extLst>
          </p:cNvPr>
          <p:cNvSpPr/>
          <p:nvPr/>
        </p:nvSpPr>
        <p:spPr>
          <a:xfrm>
            <a:off x="3360918" y="3773581"/>
            <a:ext cx="1122547" cy="566058"/>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Web of Science</a:t>
            </a:r>
          </a:p>
          <a:p>
            <a:pPr algn="ctr"/>
            <a:r>
              <a:rPr lang="en-GB" sz="1100" dirty="0">
                <a:solidFill>
                  <a:schemeClr val="tx1"/>
                </a:solidFill>
              </a:rPr>
              <a:t>870</a:t>
            </a:r>
          </a:p>
        </p:txBody>
      </p:sp>
      <p:sp>
        <p:nvSpPr>
          <p:cNvPr id="15" name="Rectangle 14">
            <a:extLst>
              <a:ext uri="{FF2B5EF4-FFF2-40B4-BE49-F238E27FC236}">
                <a16:creationId xmlns:a16="http://schemas.microsoft.com/office/drawing/2014/main" id="{6BD4CDC3-B917-4651-B321-32A7EFEF636F}"/>
              </a:ext>
            </a:extLst>
          </p:cNvPr>
          <p:cNvSpPr/>
          <p:nvPr/>
        </p:nvSpPr>
        <p:spPr>
          <a:xfrm>
            <a:off x="4687523" y="3773581"/>
            <a:ext cx="1122547" cy="566058"/>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Science Direct</a:t>
            </a:r>
          </a:p>
          <a:p>
            <a:pPr algn="ctr"/>
            <a:r>
              <a:rPr lang="en-GB" sz="1100" dirty="0">
                <a:solidFill>
                  <a:schemeClr val="tx1"/>
                </a:solidFill>
              </a:rPr>
              <a:t>425</a:t>
            </a:r>
          </a:p>
        </p:txBody>
      </p:sp>
      <p:sp>
        <p:nvSpPr>
          <p:cNvPr id="16" name="Rectangle 15">
            <a:extLst>
              <a:ext uri="{FF2B5EF4-FFF2-40B4-BE49-F238E27FC236}">
                <a16:creationId xmlns:a16="http://schemas.microsoft.com/office/drawing/2014/main" id="{96B2B475-44E6-4295-A6DC-62495B11C73E}"/>
              </a:ext>
            </a:extLst>
          </p:cNvPr>
          <p:cNvSpPr/>
          <p:nvPr/>
        </p:nvSpPr>
        <p:spPr>
          <a:xfrm>
            <a:off x="6014129" y="3773581"/>
            <a:ext cx="1122547" cy="566058"/>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000" dirty="0">
                <a:solidFill>
                  <a:schemeClr val="tx1"/>
                </a:solidFill>
              </a:rPr>
              <a:t>Business Source Complete</a:t>
            </a:r>
          </a:p>
          <a:p>
            <a:pPr algn="ctr"/>
            <a:r>
              <a:rPr lang="en-GB" sz="1100" dirty="0">
                <a:solidFill>
                  <a:schemeClr val="tx1"/>
                </a:solidFill>
              </a:rPr>
              <a:t>237</a:t>
            </a:r>
          </a:p>
        </p:txBody>
      </p:sp>
      <p:sp>
        <p:nvSpPr>
          <p:cNvPr id="17" name="Rectangle 16">
            <a:extLst>
              <a:ext uri="{FF2B5EF4-FFF2-40B4-BE49-F238E27FC236}">
                <a16:creationId xmlns:a16="http://schemas.microsoft.com/office/drawing/2014/main" id="{B99D2205-43B1-4C02-9DB2-426706DC8C80}"/>
              </a:ext>
            </a:extLst>
          </p:cNvPr>
          <p:cNvSpPr/>
          <p:nvPr/>
        </p:nvSpPr>
        <p:spPr>
          <a:xfrm>
            <a:off x="4228526" y="4539396"/>
            <a:ext cx="736303" cy="344076"/>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b="1" dirty="0">
                <a:solidFill>
                  <a:schemeClr val="tx1"/>
                </a:solidFill>
              </a:rPr>
              <a:t>2,548</a:t>
            </a:r>
          </a:p>
        </p:txBody>
      </p:sp>
      <p:sp>
        <p:nvSpPr>
          <p:cNvPr id="19" name="Rectangle 18">
            <a:extLst>
              <a:ext uri="{FF2B5EF4-FFF2-40B4-BE49-F238E27FC236}">
                <a16:creationId xmlns:a16="http://schemas.microsoft.com/office/drawing/2014/main" id="{88A719C0-8203-4CD2-B732-C76AD530C223}"/>
              </a:ext>
            </a:extLst>
          </p:cNvPr>
          <p:cNvSpPr/>
          <p:nvPr/>
        </p:nvSpPr>
        <p:spPr>
          <a:xfrm>
            <a:off x="2034313" y="2916688"/>
            <a:ext cx="5116341" cy="297810"/>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Workplace OR building OR office AND productivity OR strategy AND measure </a:t>
            </a:r>
          </a:p>
        </p:txBody>
      </p:sp>
      <p:sp>
        <p:nvSpPr>
          <p:cNvPr id="20" name="Rectangle 19">
            <a:extLst>
              <a:ext uri="{FF2B5EF4-FFF2-40B4-BE49-F238E27FC236}">
                <a16:creationId xmlns:a16="http://schemas.microsoft.com/office/drawing/2014/main" id="{E60F5BA5-5099-46B5-8CD5-4E4BA96E8E9E}"/>
              </a:ext>
            </a:extLst>
          </p:cNvPr>
          <p:cNvSpPr/>
          <p:nvPr/>
        </p:nvSpPr>
        <p:spPr>
          <a:xfrm>
            <a:off x="2034313" y="3302710"/>
            <a:ext cx="5116341" cy="297810"/>
          </a:xfrm>
          <a:prstGeom prst="rect">
            <a:avLst/>
          </a:prstGeom>
          <a:solidFill>
            <a:srgbClr val="1BD1CA"/>
          </a:solidFill>
          <a:ln>
            <a:solidFill>
              <a:srgbClr val="12908A"/>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tx1"/>
                </a:solidFill>
              </a:rPr>
              <a:t>AND NOT engineering OR energy OR Microsoft OR strategy OR lifecycle</a:t>
            </a:r>
          </a:p>
        </p:txBody>
      </p:sp>
      <p:cxnSp>
        <p:nvCxnSpPr>
          <p:cNvPr id="3" name="Straight Arrow Connector 2">
            <a:extLst>
              <a:ext uri="{FF2B5EF4-FFF2-40B4-BE49-F238E27FC236}">
                <a16:creationId xmlns:a16="http://schemas.microsoft.com/office/drawing/2014/main" id="{15F41A27-79AB-4829-B557-022827E286C9}"/>
              </a:ext>
            </a:extLst>
          </p:cNvPr>
          <p:cNvCxnSpPr>
            <a:cxnSpLocks/>
            <a:stCxn id="11" idx="2"/>
            <a:endCxn id="6" idx="0"/>
          </p:cNvCxnSpPr>
          <p:nvPr/>
        </p:nvCxnSpPr>
        <p:spPr>
          <a:xfrm flipH="1">
            <a:off x="2595586" y="1540324"/>
            <a:ext cx="1988188" cy="173260"/>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309D5E-A993-410C-B4D6-C9715566A91B}"/>
              </a:ext>
            </a:extLst>
          </p:cNvPr>
          <p:cNvCxnSpPr>
            <a:cxnSpLocks/>
            <a:stCxn id="11" idx="2"/>
            <a:endCxn id="8" idx="0"/>
          </p:cNvCxnSpPr>
          <p:nvPr/>
        </p:nvCxnSpPr>
        <p:spPr>
          <a:xfrm flipH="1">
            <a:off x="3923948" y="1540324"/>
            <a:ext cx="659826" cy="173260"/>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622268E-B1CC-41AB-89B7-430DCF81EEF8}"/>
              </a:ext>
            </a:extLst>
          </p:cNvPr>
          <p:cNvCxnSpPr>
            <a:cxnSpLocks/>
            <a:stCxn id="11" idx="2"/>
            <a:endCxn id="9" idx="0"/>
          </p:cNvCxnSpPr>
          <p:nvPr/>
        </p:nvCxnSpPr>
        <p:spPr>
          <a:xfrm>
            <a:off x="4583774" y="1540324"/>
            <a:ext cx="668536" cy="173260"/>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8A683AC-A889-434E-9237-104D3A55B760}"/>
              </a:ext>
            </a:extLst>
          </p:cNvPr>
          <p:cNvCxnSpPr>
            <a:cxnSpLocks/>
            <a:stCxn id="11" idx="2"/>
            <a:endCxn id="10" idx="0"/>
          </p:cNvCxnSpPr>
          <p:nvPr/>
        </p:nvCxnSpPr>
        <p:spPr>
          <a:xfrm>
            <a:off x="4583774" y="1540324"/>
            <a:ext cx="1996898" cy="173260"/>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A8A4CD0-3E64-4B6B-8D55-895EB3524F83}"/>
              </a:ext>
            </a:extLst>
          </p:cNvPr>
          <p:cNvCxnSpPr>
            <a:cxnSpLocks/>
            <a:stCxn id="6" idx="2"/>
            <a:endCxn id="12" idx="0"/>
          </p:cNvCxnSpPr>
          <p:nvPr/>
        </p:nvCxnSpPr>
        <p:spPr>
          <a:xfrm>
            <a:off x="2595586" y="2279642"/>
            <a:ext cx="2005608" cy="206994"/>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4C4EF1-178F-42FB-9626-18EE40E63F3F}"/>
              </a:ext>
            </a:extLst>
          </p:cNvPr>
          <p:cNvCxnSpPr>
            <a:cxnSpLocks/>
            <a:stCxn id="8" idx="2"/>
            <a:endCxn id="12" idx="0"/>
          </p:cNvCxnSpPr>
          <p:nvPr/>
        </p:nvCxnSpPr>
        <p:spPr>
          <a:xfrm>
            <a:off x="3923948" y="2279642"/>
            <a:ext cx="677246" cy="206994"/>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397C348-3E57-4FAB-A710-194D4FFC542C}"/>
              </a:ext>
            </a:extLst>
          </p:cNvPr>
          <p:cNvCxnSpPr>
            <a:cxnSpLocks/>
            <a:stCxn id="9" idx="2"/>
            <a:endCxn id="12" idx="0"/>
          </p:cNvCxnSpPr>
          <p:nvPr/>
        </p:nvCxnSpPr>
        <p:spPr>
          <a:xfrm flipH="1">
            <a:off x="4601194" y="2279642"/>
            <a:ext cx="651116" cy="206994"/>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555C451-690B-43C3-ADC1-DEE3D94BE07B}"/>
              </a:ext>
            </a:extLst>
          </p:cNvPr>
          <p:cNvCxnSpPr>
            <a:cxnSpLocks/>
            <a:stCxn id="10" idx="2"/>
            <a:endCxn id="12" idx="0"/>
          </p:cNvCxnSpPr>
          <p:nvPr/>
        </p:nvCxnSpPr>
        <p:spPr>
          <a:xfrm flipH="1">
            <a:off x="4601194" y="2279642"/>
            <a:ext cx="1979478" cy="206994"/>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8D04A24-375A-46F0-9CD0-7857EA4B1FE3}"/>
              </a:ext>
            </a:extLst>
          </p:cNvPr>
          <p:cNvCxnSpPr>
            <a:cxnSpLocks/>
            <a:stCxn id="20" idx="2"/>
            <a:endCxn id="13" idx="0"/>
          </p:cNvCxnSpPr>
          <p:nvPr/>
        </p:nvCxnSpPr>
        <p:spPr>
          <a:xfrm flipH="1">
            <a:off x="2595587" y="3600520"/>
            <a:ext cx="1996897" cy="173061"/>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1DA49AC-D36E-4C19-8F45-456BF5AD42AD}"/>
              </a:ext>
            </a:extLst>
          </p:cNvPr>
          <p:cNvCxnSpPr>
            <a:cxnSpLocks/>
            <a:stCxn id="20" idx="2"/>
            <a:endCxn id="14" idx="0"/>
          </p:cNvCxnSpPr>
          <p:nvPr/>
        </p:nvCxnSpPr>
        <p:spPr>
          <a:xfrm flipH="1">
            <a:off x="3922192" y="3600520"/>
            <a:ext cx="670292" cy="173061"/>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C3988C3-B36D-4C2B-BDE3-9EF84EA2AC94}"/>
              </a:ext>
            </a:extLst>
          </p:cNvPr>
          <p:cNvCxnSpPr>
            <a:cxnSpLocks/>
            <a:stCxn id="20" idx="2"/>
            <a:endCxn id="15" idx="0"/>
          </p:cNvCxnSpPr>
          <p:nvPr/>
        </p:nvCxnSpPr>
        <p:spPr>
          <a:xfrm>
            <a:off x="4592484" y="3600520"/>
            <a:ext cx="656313" cy="173061"/>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2EE0CDA-69DE-4423-A718-2AD6FF658221}"/>
              </a:ext>
            </a:extLst>
          </p:cNvPr>
          <p:cNvCxnSpPr>
            <a:cxnSpLocks/>
            <a:stCxn id="20" idx="2"/>
            <a:endCxn id="16" idx="0"/>
          </p:cNvCxnSpPr>
          <p:nvPr/>
        </p:nvCxnSpPr>
        <p:spPr>
          <a:xfrm>
            <a:off x="4592484" y="3600520"/>
            <a:ext cx="1982919" cy="173061"/>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163765-4B5E-4909-99D5-E66E808A732B}"/>
              </a:ext>
            </a:extLst>
          </p:cNvPr>
          <p:cNvCxnSpPr>
            <a:cxnSpLocks/>
            <a:stCxn id="13" idx="2"/>
            <a:endCxn id="17" idx="0"/>
          </p:cNvCxnSpPr>
          <p:nvPr/>
        </p:nvCxnSpPr>
        <p:spPr>
          <a:xfrm>
            <a:off x="2595587" y="4339639"/>
            <a:ext cx="2001091" cy="199757"/>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DD2F5F17-8781-4051-942F-85131D1C727D}"/>
              </a:ext>
            </a:extLst>
          </p:cNvPr>
          <p:cNvCxnSpPr>
            <a:cxnSpLocks/>
            <a:stCxn id="14" idx="2"/>
            <a:endCxn id="17" idx="0"/>
          </p:cNvCxnSpPr>
          <p:nvPr/>
        </p:nvCxnSpPr>
        <p:spPr>
          <a:xfrm>
            <a:off x="3922192" y="4339639"/>
            <a:ext cx="674486" cy="199757"/>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87EB587-7874-45EC-AB1F-B64CD1F4A846}"/>
              </a:ext>
            </a:extLst>
          </p:cNvPr>
          <p:cNvCxnSpPr>
            <a:cxnSpLocks/>
            <a:stCxn id="15" idx="2"/>
            <a:endCxn id="17" idx="0"/>
          </p:cNvCxnSpPr>
          <p:nvPr/>
        </p:nvCxnSpPr>
        <p:spPr>
          <a:xfrm flipH="1">
            <a:off x="4596678" y="4339639"/>
            <a:ext cx="652119" cy="199757"/>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A7CBA16-839C-4BC0-A78B-970B22C27D2B}"/>
              </a:ext>
            </a:extLst>
          </p:cNvPr>
          <p:cNvCxnSpPr>
            <a:cxnSpLocks/>
            <a:stCxn id="16" idx="2"/>
            <a:endCxn id="17" idx="0"/>
          </p:cNvCxnSpPr>
          <p:nvPr/>
        </p:nvCxnSpPr>
        <p:spPr>
          <a:xfrm flipH="1">
            <a:off x="4596678" y="4339639"/>
            <a:ext cx="1978725" cy="199757"/>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ECC4F2C-22F3-467C-B793-61CF0DB9C7E6}"/>
              </a:ext>
            </a:extLst>
          </p:cNvPr>
          <p:cNvCxnSpPr>
            <a:cxnSpLocks/>
            <a:stCxn id="12" idx="2"/>
            <a:endCxn id="20" idx="0"/>
          </p:cNvCxnSpPr>
          <p:nvPr/>
        </p:nvCxnSpPr>
        <p:spPr>
          <a:xfrm flipH="1">
            <a:off x="4592484" y="2830712"/>
            <a:ext cx="8710" cy="471998"/>
          </a:xfrm>
          <a:prstGeom prst="straightConnector1">
            <a:avLst/>
          </a:prstGeom>
          <a:ln w="19050">
            <a:solidFill>
              <a:srgbClr val="28D1C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62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47C4F8-C236-5E47-8FD0-66CEA923D4B8}"/>
              </a:ext>
            </a:extLst>
          </p:cNvPr>
          <p:cNvSpPr>
            <a:spLocks noGrp="1"/>
          </p:cNvSpPr>
          <p:nvPr>
            <p:ph type="body" sz="quarter" idx="13"/>
          </p:nvPr>
        </p:nvSpPr>
        <p:spPr>
          <a:xfrm>
            <a:off x="468312" y="390524"/>
            <a:ext cx="8040850" cy="761267"/>
          </a:xfrm>
        </p:spPr>
        <p:txBody>
          <a:bodyPr>
            <a:noAutofit/>
          </a:bodyPr>
          <a:lstStyle/>
          <a:p>
            <a:r>
              <a:rPr lang="en-GB" sz="2800" dirty="0"/>
              <a:t>Tool development</a:t>
            </a:r>
          </a:p>
        </p:txBody>
      </p:sp>
      <p:graphicFrame>
        <p:nvGraphicFramePr>
          <p:cNvPr id="7" name="Table 6"/>
          <p:cNvGraphicFramePr>
            <a:graphicFrameLocks noGrp="1"/>
          </p:cNvGraphicFramePr>
          <p:nvPr>
            <p:extLst>
              <p:ext uri="{D42A27DB-BD31-4B8C-83A1-F6EECF244321}">
                <p14:modId xmlns:p14="http://schemas.microsoft.com/office/powerpoint/2010/main" val="2129406868"/>
              </p:ext>
            </p:extLst>
          </p:nvPr>
        </p:nvGraphicFramePr>
        <p:xfrm>
          <a:off x="1453051" y="1228652"/>
          <a:ext cx="6119813" cy="1517820"/>
        </p:xfrm>
        <a:graphic>
          <a:graphicData uri="http://schemas.openxmlformats.org/drawingml/2006/table">
            <a:tbl>
              <a:tblPr firstRow="1" firstCol="1" bandRow="1"/>
              <a:tblGrid>
                <a:gridCol w="2564559">
                  <a:extLst>
                    <a:ext uri="{9D8B030D-6E8A-4147-A177-3AD203B41FA5}">
                      <a16:colId xmlns:a16="http://schemas.microsoft.com/office/drawing/2014/main" val="2558428375"/>
                    </a:ext>
                  </a:extLst>
                </a:gridCol>
                <a:gridCol w="877989">
                  <a:extLst>
                    <a:ext uri="{9D8B030D-6E8A-4147-A177-3AD203B41FA5}">
                      <a16:colId xmlns:a16="http://schemas.microsoft.com/office/drawing/2014/main" val="443915370"/>
                    </a:ext>
                  </a:extLst>
                </a:gridCol>
                <a:gridCol w="860072">
                  <a:extLst>
                    <a:ext uri="{9D8B030D-6E8A-4147-A177-3AD203B41FA5}">
                      <a16:colId xmlns:a16="http://schemas.microsoft.com/office/drawing/2014/main" val="1940729407"/>
                    </a:ext>
                  </a:extLst>
                </a:gridCol>
                <a:gridCol w="877989">
                  <a:extLst>
                    <a:ext uri="{9D8B030D-6E8A-4147-A177-3AD203B41FA5}">
                      <a16:colId xmlns:a16="http://schemas.microsoft.com/office/drawing/2014/main" val="3588879361"/>
                    </a:ext>
                  </a:extLst>
                </a:gridCol>
                <a:gridCol w="939204">
                  <a:extLst>
                    <a:ext uri="{9D8B030D-6E8A-4147-A177-3AD203B41FA5}">
                      <a16:colId xmlns:a16="http://schemas.microsoft.com/office/drawing/2014/main" val="3984938937"/>
                    </a:ext>
                  </a:extLst>
                </a:gridCol>
              </a:tblGrid>
              <a:tr h="213174">
                <a:tc>
                  <a:txBody>
                    <a:bodyPr/>
                    <a:lstStyle/>
                    <a:p>
                      <a:pPr>
                        <a:lnSpc>
                          <a:spcPct val="107000"/>
                        </a:lnSpc>
                        <a:spcAft>
                          <a:spcPts val="0"/>
                        </a:spcAft>
                      </a:pP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Database</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tc>
                  <a:txBody>
                    <a:bodyPr/>
                    <a:lstStyle/>
                    <a:p>
                      <a:pPr algn="ctr">
                        <a:lnSpc>
                          <a:spcPct val="107000"/>
                        </a:lnSpc>
                        <a:spcAft>
                          <a:spcPts val="0"/>
                        </a:spcAft>
                      </a:pP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Overall</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tc>
                  <a:txBody>
                    <a:bodyPr/>
                    <a:lstStyle/>
                    <a:p>
                      <a:pPr algn="ctr">
                        <a:lnSpc>
                          <a:spcPct val="107000"/>
                        </a:lnSpc>
                        <a:spcAft>
                          <a:spcPts val="0"/>
                        </a:spcAft>
                      </a:pP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C-list</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tc>
                  <a:txBody>
                    <a:bodyPr/>
                    <a:lstStyle/>
                    <a:p>
                      <a:pPr algn="ctr">
                        <a:lnSpc>
                          <a:spcPct val="107000"/>
                        </a:lnSpc>
                        <a:spcAft>
                          <a:spcPts val="0"/>
                        </a:spcAft>
                      </a:pP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B-list</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tc>
                  <a:txBody>
                    <a:bodyPr/>
                    <a:lstStyle/>
                    <a:p>
                      <a:pPr algn="ctr">
                        <a:lnSpc>
                          <a:spcPct val="107000"/>
                        </a:lnSpc>
                        <a:spcAft>
                          <a:spcPts val="0"/>
                        </a:spcAft>
                      </a:pP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A-list</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extLst>
                  <a:ext uri="{0D108BD9-81ED-4DB2-BD59-A6C34878D82A}">
                    <a16:rowId xmlns:a16="http://schemas.microsoft.com/office/drawing/2014/main" val="222612075"/>
                  </a:ext>
                </a:extLst>
              </a:tr>
              <a:tr h="213174">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ProQuest</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1,016</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956</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46</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029761"/>
                  </a:ext>
                </a:extLst>
              </a:tr>
              <a:tr h="213174">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Web of Science</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870</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795</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58</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17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334444"/>
                  </a:ext>
                </a:extLst>
              </a:tr>
              <a:tr h="213174">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Science Direct</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425</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407</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14</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174250"/>
                  </a:ext>
                </a:extLst>
              </a:tr>
              <a:tr h="271315">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Business Source Complete</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237</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219</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11</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404077"/>
                  </a:ext>
                </a:extLst>
              </a:tr>
              <a:tr h="213174">
                <a:tc>
                  <a:txBody>
                    <a:bodyPr/>
                    <a:lstStyle/>
                    <a:p>
                      <a:pPr>
                        <a:lnSpc>
                          <a:spcPct val="107000"/>
                        </a:lnSpc>
                        <a:spcAft>
                          <a:spcPts val="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Total</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tc>
                  <a:txBody>
                    <a:bodyPr/>
                    <a:lstStyle/>
                    <a:p>
                      <a:pPr algn="ctr">
                        <a:lnSpc>
                          <a:spcPct val="107000"/>
                        </a:lnSpc>
                        <a:spcAft>
                          <a:spcPts val="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2,548</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tc>
                  <a:txBody>
                    <a:bodyPr/>
                    <a:lstStyle/>
                    <a:p>
                      <a:pPr algn="ctr">
                        <a:lnSpc>
                          <a:spcPct val="107000"/>
                        </a:lnSpc>
                        <a:spcAft>
                          <a:spcPts val="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2,377</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tc>
                  <a:txBody>
                    <a:bodyPr/>
                    <a:lstStyle/>
                    <a:p>
                      <a:pPr algn="ctr">
                        <a:lnSpc>
                          <a:spcPct val="107000"/>
                        </a:lnSpc>
                        <a:spcAft>
                          <a:spcPts val="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129</a:t>
                      </a: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tc>
                  <a:txBody>
                    <a:bodyPr/>
                    <a:lstStyle/>
                    <a:p>
                      <a:pPr algn="ctr">
                        <a:lnSpc>
                          <a:spcPct val="107000"/>
                        </a:lnSpc>
                        <a:spcAft>
                          <a:spcPts val="0"/>
                        </a:spcAft>
                      </a:pP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42</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301" marR="48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BD1CA"/>
                    </a:solidFill>
                  </a:tcPr>
                </a:tc>
                <a:extLst>
                  <a:ext uri="{0D108BD9-81ED-4DB2-BD59-A6C34878D82A}">
                    <a16:rowId xmlns:a16="http://schemas.microsoft.com/office/drawing/2014/main" val="1641772078"/>
                  </a:ext>
                </a:extLst>
              </a:tr>
            </a:tbl>
          </a:graphicData>
        </a:graphic>
      </p:graphicFrame>
    </p:spTree>
    <p:extLst>
      <p:ext uri="{BB962C8B-B14F-4D97-AF65-F5344CB8AC3E}">
        <p14:creationId xmlns:p14="http://schemas.microsoft.com/office/powerpoint/2010/main" val="307461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36b3e9a-f697-45ff-8526-09061e1ee605"/>
</p:tagLst>
</file>

<file path=ppt/theme/theme1.xml><?xml version="1.0" encoding="utf-8"?>
<a:theme xmlns:a="http://schemas.openxmlformats.org/drawingml/2006/main" name="Office Theme">
  <a:themeElements>
    <a:clrScheme name="IWFM_Oct2018">
      <a:dk1>
        <a:srgbClr val="0D1226"/>
      </a:dk1>
      <a:lt1>
        <a:srgbClr val="FFFFFF"/>
      </a:lt1>
      <a:dk2>
        <a:srgbClr val="6E717D"/>
      </a:dk2>
      <a:lt2>
        <a:srgbClr val="28D1C9"/>
      </a:lt2>
      <a:accent1>
        <a:srgbClr val="FF9E1B"/>
      </a:accent1>
      <a:accent2>
        <a:srgbClr val="E21C78"/>
      </a:accent2>
      <a:accent3>
        <a:srgbClr val="FFC600"/>
      </a:accent3>
      <a:accent4>
        <a:srgbClr val="6CC249"/>
      </a:accent4>
      <a:accent5>
        <a:srgbClr val="825DC7"/>
      </a:accent5>
      <a:accent6>
        <a:srgbClr val="00A3E0"/>
      </a:accent6>
      <a:hlink>
        <a:srgbClr val="2AD2C9"/>
      </a:hlink>
      <a:folHlink>
        <a:srgbClr val="2AD2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300" dirty="0"/>
        </a:defPPr>
      </a:lstStyle>
    </a:txDef>
  </a:objectDefaults>
  <a:extraClrSchemeLst/>
  <a:extLst>
    <a:ext uri="{05A4C25C-085E-4340-85A3-A5531E510DB2}">
      <thm15:themeFamily xmlns:thm15="http://schemas.microsoft.com/office/thememl/2012/main" name="IWFM_16-9_Powerpoint_Template" id="{22C99610-270E-914A-B510-F3D3B9F25F22}" vid="{A0E84AC0-4AEA-F84F-965B-6287C661AADA}"/>
    </a:ext>
  </a:extLst>
</a:theme>
</file>

<file path=ppt/theme/theme2.xml><?xml version="1.0" encoding="utf-8"?>
<a:theme xmlns:a="http://schemas.openxmlformats.org/drawingml/2006/main" name="1_Office Theme">
  <a:themeElements>
    <a:clrScheme name="IWFM_Oct2018">
      <a:dk1>
        <a:srgbClr val="0D1226"/>
      </a:dk1>
      <a:lt1>
        <a:srgbClr val="FFFFFF"/>
      </a:lt1>
      <a:dk2>
        <a:srgbClr val="6E717D"/>
      </a:dk2>
      <a:lt2>
        <a:srgbClr val="28D1C9"/>
      </a:lt2>
      <a:accent1>
        <a:srgbClr val="FF9E1B"/>
      </a:accent1>
      <a:accent2>
        <a:srgbClr val="E21C78"/>
      </a:accent2>
      <a:accent3>
        <a:srgbClr val="FFC600"/>
      </a:accent3>
      <a:accent4>
        <a:srgbClr val="6CC249"/>
      </a:accent4>
      <a:accent5>
        <a:srgbClr val="825DC7"/>
      </a:accent5>
      <a:accent6>
        <a:srgbClr val="00A3E0"/>
      </a:accent6>
      <a:hlink>
        <a:srgbClr val="2AD2C9"/>
      </a:hlink>
      <a:folHlink>
        <a:srgbClr val="2AD2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300" dirty="0"/>
        </a:defPPr>
      </a:lstStyle>
    </a:txDef>
  </a:objectDefaults>
  <a:extraClrSchemeLst/>
  <a:extLst>
    <a:ext uri="{05A4C25C-085E-4340-85A3-A5531E510DB2}">
      <thm15:themeFamily xmlns:thm15="http://schemas.microsoft.com/office/thememl/2012/main" name="IWFM_16-9_Powerpoint_Template" id="{22C99610-270E-914A-B510-F3D3B9F25F22}" vid="{A0E84AC0-4AEA-F84F-965B-6287C661AA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A01E59162DBE4CB823FE604BF9F8F5" ma:contentTypeVersion="14" ma:contentTypeDescription="Create a new document." ma:contentTypeScope="" ma:versionID="41c90067c7731d899bde27b255897c19">
  <xsd:schema xmlns:xsd="http://www.w3.org/2001/XMLSchema" xmlns:xs="http://www.w3.org/2001/XMLSchema" xmlns:p="http://schemas.microsoft.com/office/2006/metadata/properties" xmlns:ns3="b6f4703c-8d81-4f51-befa-64fbfd61da46" xmlns:ns4="374fb9ca-057b-41c6-aa7c-c7fcb45c1271" targetNamespace="http://schemas.microsoft.com/office/2006/metadata/properties" ma:root="true" ma:fieldsID="4368ef7562ab18ed2c9936fb4fc29c27" ns3:_="" ns4:_="">
    <xsd:import namespace="b6f4703c-8d81-4f51-befa-64fbfd61da46"/>
    <xsd:import namespace="374fb9ca-057b-41c6-aa7c-c7fcb45c127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f4703c-8d81-4f51-befa-64fbfd61da4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4fb9ca-057b-41c6-aa7c-c7fcb45c127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7A2D6B-0ED5-4DDE-A55B-A89517704DD2}">
  <ds:schemaRefs>
    <ds:schemaRef ds:uri="b6f4703c-8d81-4f51-befa-64fbfd61da4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74fb9ca-057b-41c6-aa7c-c7fcb45c1271"/>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5BA175E-F51A-4C9B-97DE-A67FC5A4CC85}">
  <ds:schemaRefs>
    <ds:schemaRef ds:uri="http://schemas.microsoft.com/sharepoint/v3/contenttype/forms"/>
  </ds:schemaRefs>
</ds:datastoreItem>
</file>

<file path=customXml/itemProps3.xml><?xml version="1.0" encoding="utf-8"?>
<ds:datastoreItem xmlns:ds="http://schemas.openxmlformats.org/officeDocument/2006/customXml" ds:itemID="{3C66E767-79D4-4FBE-9217-9EB02BE1FF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f4703c-8d81-4f51-befa-64fbfd61da46"/>
    <ds:schemaRef ds:uri="374fb9ca-057b-41c6-aa7c-c7fcb45c12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IWFM 16-9 Powerpoint Template [Standard]</Template>
  <TotalTime>460</TotalTime>
  <Words>886</Words>
  <Application>Microsoft Office PowerPoint</Application>
  <PresentationFormat>On-screen Show (16:9)</PresentationFormat>
  <Paragraphs>168</Paragraphs>
  <Slides>29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Arial </vt:lpstr>
      <vt:lpstr>Calibri</vt:lpstr>
      <vt:lpstr>System Font Regular</vt:lpstr>
      <vt:lpstr>Office Theme</vt:lpstr>
      <vt:lpstr>1_Office Theme</vt:lpstr>
      <vt:lpstr>PowerPoint Presentation</vt:lpstr>
      <vt:lpstr>PowerPoint Presentation</vt:lpstr>
      <vt:lpstr>PowerPoint Presentation</vt:lpstr>
      <vt:lpstr>PowerPoint Presentation</vt:lpstr>
      <vt:lpstr>PowerPoint Presentation</vt:lpstr>
      <vt:lpstr>The productivity puzzle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Horsley</dc:creator>
  <cp:lastModifiedBy>Conference</cp:lastModifiedBy>
  <cp:revision>43</cp:revision>
  <cp:lastPrinted>2018-10-04T14:25:58Z</cp:lastPrinted>
  <dcterms:created xsi:type="dcterms:W3CDTF">2019-09-18T11:13:25Z</dcterms:created>
  <dcterms:modified xsi:type="dcterms:W3CDTF">2021-11-16T17:45:16Z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0x0101008CA01E59162DBE4CB823FE604BF9F8F5</vt:lpwstr>
  </property>
</Properties>
</file>